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sldIdLst>
    <p:sldId id="256" r:id="rId2"/>
    <p:sldId id="257" r:id="rId3"/>
    <p:sldId id="258" r:id="rId4"/>
    <p:sldId id="260" r:id="rId5"/>
    <p:sldId id="396" r:id="rId6"/>
    <p:sldId id="398" r:id="rId7"/>
    <p:sldId id="399" r:id="rId8"/>
    <p:sldId id="400" r:id="rId9"/>
    <p:sldId id="401" r:id="rId10"/>
    <p:sldId id="402" r:id="rId11"/>
    <p:sldId id="403" r:id="rId12"/>
    <p:sldId id="404" r:id="rId13"/>
    <p:sldId id="261" r:id="rId14"/>
    <p:sldId id="262" r:id="rId15"/>
    <p:sldId id="266" r:id="rId16"/>
    <p:sldId id="397" r:id="rId17"/>
    <p:sldId id="379" r:id="rId18"/>
    <p:sldId id="391" r:id="rId19"/>
    <p:sldId id="390" r:id="rId20"/>
    <p:sldId id="389" r:id="rId21"/>
    <p:sldId id="393" r:id="rId22"/>
    <p:sldId id="395" r:id="rId23"/>
    <p:sldId id="394" r:id="rId24"/>
    <p:sldId id="387" r:id="rId25"/>
    <p:sldId id="386" r:id="rId26"/>
    <p:sldId id="385" r:id="rId27"/>
    <p:sldId id="384" r:id="rId28"/>
    <p:sldId id="383" r:id="rId29"/>
    <p:sldId id="382" r:id="rId30"/>
    <p:sldId id="381" r:id="rId31"/>
    <p:sldId id="378" r:id="rId32"/>
    <p:sldId id="377" r:id="rId33"/>
    <p:sldId id="376" r:id="rId34"/>
    <p:sldId id="375" r:id="rId35"/>
    <p:sldId id="288" r:id="rId36"/>
    <p:sldId id="289" r:id="rId37"/>
    <p:sldId id="290" r:id="rId38"/>
    <p:sldId id="291" r:id="rId39"/>
    <p:sldId id="307" r:id="rId40"/>
    <p:sldId id="297" r:id="rId41"/>
    <p:sldId id="306" r:id="rId42"/>
    <p:sldId id="305" r:id="rId43"/>
    <p:sldId id="304" r:id="rId44"/>
    <p:sldId id="303" r:id="rId45"/>
    <p:sldId id="302" r:id="rId46"/>
    <p:sldId id="301" r:id="rId47"/>
    <p:sldId id="300" r:id="rId48"/>
    <p:sldId id="299" r:id="rId49"/>
    <p:sldId id="298" r:id="rId50"/>
    <p:sldId id="292" r:id="rId51"/>
    <p:sldId id="283" r:id="rId52"/>
    <p:sldId id="282" r:id="rId53"/>
    <p:sldId id="287" r:id="rId54"/>
    <p:sldId id="281" r:id="rId55"/>
    <p:sldId id="280" r:id="rId56"/>
    <p:sldId id="265" r:id="rId57"/>
    <p:sldId id="264" r:id="rId58"/>
    <p:sldId id="286" r:id="rId59"/>
    <p:sldId id="285" r:id="rId60"/>
    <p:sldId id="503" r:id="rId61"/>
    <p:sldId id="504" r:id="rId62"/>
    <p:sldId id="447" r:id="rId63"/>
    <p:sldId id="449" r:id="rId64"/>
    <p:sldId id="450" r:id="rId65"/>
    <p:sldId id="422" r:id="rId66"/>
    <p:sldId id="571" r:id="rId67"/>
    <p:sldId id="570" r:id="rId68"/>
    <p:sldId id="561" r:id="rId69"/>
    <p:sldId id="532" r:id="rId70"/>
    <p:sldId id="574" r:id="rId71"/>
    <p:sldId id="573" r:id="rId72"/>
    <p:sldId id="530" r:id="rId73"/>
    <p:sldId id="529" r:id="rId74"/>
    <p:sldId id="528" r:id="rId75"/>
    <p:sldId id="527" r:id="rId76"/>
    <p:sldId id="526" r:id="rId77"/>
    <p:sldId id="615" r:id="rId78"/>
    <p:sldId id="614" r:id="rId79"/>
    <p:sldId id="613" r:id="rId80"/>
    <p:sldId id="612" r:id="rId81"/>
    <p:sldId id="611" r:id="rId82"/>
    <p:sldId id="610" r:id="rId83"/>
    <p:sldId id="582" r:id="rId84"/>
    <p:sldId id="581" r:id="rId85"/>
    <p:sldId id="333" r:id="rId86"/>
    <p:sldId id="332" r:id="rId87"/>
    <p:sldId id="331" r:id="rId88"/>
    <p:sldId id="330" r:id="rId8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87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1A6E2-5BE9-4073-9859-39C7ED43D642}" type="datetimeFigureOut">
              <a:rPr lang="fr-FR" smtClean="0"/>
              <a:pPr/>
              <a:t>24/03/2020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B11997-6F59-4847-A54F-43BDCC751E2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161C8CE-D0FC-4CE0-8D28-AF3B1BE7F0CB}" type="datetimeFigureOut">
              <a:rPr lang="fr-FR" smtClean="0"/>
              <a:pPr/>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F86705-683B-4480-86E5-4A327E76530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61C8CE-D0FC-4CE0-8D28-AF3B1BE7F0CB}" type="datetimeFigureOut">
              <a:rPr lang="fr-FR" smtClean="0"/>
              <a:pPr/>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F86705-683B-4480-86E5-4A327E76530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61C8CE-D0FC-4CE0-8D28-AF3B1BE7F0CB}" type="datetimeFigureOut">
              <a:rPr lang="fr-FR" smtClean="0"/>
              <a:pPr/>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F86705-683B-4480-86E5-4A327E76530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61C8CE-D0FC-4CE0-8D28-AF3B1BE7F0CB}" type="datetimeFigureOut">
              <a:rPr lang="fr-FR" smtClean="0"/>
              <a:pPr/>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F86705-683B-4480-86E5-4A327E76530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161C8CE-D0FC-4CE0-8D28-AF3B1BE7F0CB}" type="datetimeFigureOut">
              <a:rPr lang="fr-FR" smtClean="0"/>
              <a:pPr/>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F86705-683B-4480-86E5-4A327E76530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161C8CE-D0FC-4CE0-8D28-AF3B1BE7F0CB}" type="datetimeFigureOut">
              <a:rPr lang="fr-FR" smtClean="0"/>
              <a:pPr/>
              <a:t>24/03/2020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BF86705-683B-4480-86E5-4A327E76530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161C8CE-D0FC-4CE0-8D28-AF3B1BE7F0CB}" type="datetimeFigureOut">
              <a:rPr lang="fr-FR" smtClean="0"/>
              <a:pPr/>
              <a:t>24/03/2020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BF86705-683B-4480-86E5-4A327E76530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161C8CE-D0FC-4CE0-8D28-AF3B1BE7F0CB}" type="datetimeFigureOut">
              <a:rPr lang="fr-FR" smtClean="0"/>
              <a:pPr/>
              <a:t>24/03/2020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BF86705-683B-4480-86E5-4A327E76530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61C8CE-D0FC-4CE0-8D28-AF3B1BE7F0CB}" type="datetimeFigureOut">
              <a:rPr lang="fr-FR" smtClean="0"/>
              <a:pPr/>
              <a:t>24/03/2020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BF86705-683B-4480-86E5-4A327E76530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161C8CE-D0FC-4CE0-8D28-AF3B1BE7F0CB}" type="datetimeFigureOut">
              <a:rPr lang="fr-FR" smtClean="0"/>
              <a:pPr/>
              <a:t>24/03/2020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BF86705-683B-4480-86E5-4A327E76530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161C8CE-D0FC-4CE0-8D28-AF3B1BE7F0CB}" type="datetimeFigureOut">
              <a:rPr lang="fr-FR" smtClean="0"/>
              <a:pPr/>
              <a:t>24/03/2020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BF86705-683B-4480-86E5-4A327E76530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61C8CE-D0FC-4CE0-8D28-AF3B1BE7F0CB}" type="datetimeFigureOut">
              <a:rPr lang="fr-FR" smtClean="0"/>
              <a:pPr/>
              <a:t>24/03/2020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86705-683B-4480-86E5-4A327E76530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questions-justice.be/spip.php?definition8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file:///G:\Cours%20%20droit\Cour%206&#195;&#168;me%20semestre\ouvrages%20complet%20RF%206\Proc&#195;&#169;dure%20p&#195;&#169;nale.docx"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file:///G:\Cours%20%20droit\Cour%206&#195;&#168;me%20semestre\ouvrages%20complet%20RF%206\Proc&#195;&#169;dure%20p&#195;&#169;nale.doc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file:///G:\Cours%20%20droit\Cour%206&#195;&#168;me%20semestre\ouvrages%20complet%20RF%206\Proc&#195;&#169;dure%20p&#195;&#169;nale.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didh.gov.ma/node/576" TargetMode="External"/><Relationship Id="rId2" Type="http://schemas.openxmlformats.org/officeDocument/2006/relationships/hyperlink" Target="https://didh.gov.ma/node/563" TargetMode="External"/><Relationship Id="rId1" Type="http://schemas.openxmlformats.org/officeDocument/2006/relationships/slideLayout" Target="../slideLayouts/slideLayout2.xml"/><Relationship Id="rId6" Type="http://schemas.openxmlformats.org/officeDocument/2006/relationships/hyperlink" Target="https://didh.gov.ma/node/514" TargetMode="External"/><Relationship Id="rId5" Type="http://schemas.openxmlformats.org/officeDocument/2006/relationships/hyperlink" Target="https://didh.gov.ma/node/573" TargetMode="External"/><Relationship Id="rId4" Type="http://schemas.openxmlformats.org/officeDocument/2006/relationships/hyperlink" Target="https://didh.gov.ma/node/571"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file:///G:\Cours%20%20droit\Cour%206&#195;&#168;me%20semestre\ouvrages%20complet%20RF%206\Proc&#195;&#169;dure%20p&#195;&#169;nale.doc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www.blogger.com/null"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ctrTitle"/>
          </p:nvPr>
        </p:nvSpPr>
        <p:spPr/>
        <p:txBody>
          <a:bodyPr/>
          <a:lstStyle/>
          <a:p>
            <a:r>
              <a:rPr lang="fr-FR" dirty="0" smtClean="0"/>
              <a:t>La procédure pénale Marocaine</a:t>
            </a:r>
            <a:endParaRPr lang="fr-FR" dirty="0"/>
          </a:p>
        </p:txBody>
      </p:sp>
      <p:sp>
        <p:nvSpPr>
          <p:cNvPr id="9" name="Sous-titre 8"/>
          <p:cNvSpPr>
            <a:spLocks noGrp="1"/>
          </p:cNvSpPr>
          <p:nvPr>
            <p:ph type="subTitle" idx="1"/>
          </p:nvPr>
        </p:nvSpPr>
        <p:spPr/>
        <p:txBody>
          <a:bodyPr/>
          <a:lstStyle/>
          <a:p>
            <a:r>
              <a:rPr lang="fr-FR" dirty="0" smtClean="0"/>
              <a:t>Brahim ATROUCH</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just">
              <a:buNone/>
            </a:pPr>
            <a:r>
              <a:rPr lang="fr-FR" dirty="0">
                <a:solidFill>
                  <a:schemeClr val="tx2"/>
                </a:solidFill>
              </a:rPr>
              <a:t>b- phase </a:t>
            </a:r>
            <a:r>
              <a:rPr lang="fr-FR" dirty="0" err="1" smtClean="0">
                <a:solidFill>
                  <a:schemeClr val="tx2"/>
                </a:solidFill>
              </a:rPr>
              <a:t>protectorale</a:t>
            </a:r>
            <a:r>
              <a:rPr lang="fr-FR" dirty="0" smtClean="0">
                <a:solidFill>
                  <a:schemeClr val="tx2"/>
                </a:solidFill>
              </a:rPr>
              <a:t>:</a:t>
            </a:r>
          </a:p>
          <a:p>
            <a:pPr algn="just">
              <a:buNone/>
            </a:pPr>
            <a:endParaRPr lang="fr-FR" dirty="0"/>
          </a:p>
          <a:p>
            <a:pPr algn="just"/>
            <a:r>
              <a:rPr lang="fr-FR" dirty="0"/>
              <a:t>L’un des buts du traité de « Fès » était de donner au Maroc une véritable justice de ce fait, le protectorat « français et espagnol » a essayé de palier au vide judiciaire par la mise en place d’une organisation judiciaire dans laquelle </a:t>
            </a:r>
            <a:endParaRPr lang="fr-FR" dirty="0" smtClean="0"/>
          </a:p>
          <a:p>
            <a:pPr algn="just"/>
            <a:endParaRPr lang="fr-FR" dirty="0"/>
          </a:p>
          <a:p>
            <a:pPr algn="just"/>
            <a:r>
              <a:rPr lang="fr-FR" dirty="0"/>
              <a:t>Au niveau de la zone sud, il y a eu un système dualiste dans lequel s’opposaient une justice locale et une justice moderne, au niveau de celle-ci s’est créé une organisation judiciaire semblable à la française, avec deux degrés de juridiction composés de magistrats. La justice locale elle, n’a pas connu un dénouement heureux car déjà elle était répartie en deux parties : la justice makhzen et coutumière.</a:t>
            </a:r>
          </a:p>
          <a:p>
            <a:pPr>
              <a:buNone/>
            </a:pPr>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lvl="0" algn="just"/>
            <a:r>
              <a:rPr lang="fr-FR" b="1" dirty="0"/>
              <a:t>la justice </a:t>
            </a:r>
            <a:r>
              <a:rPr lang="fr-FR" b="1" dirty="0" smtClean="0"/>
              <a:t>makhzen</a:t>
            </a:r>
            <a:r>
              <a:rPr lang="fr-FR" dirty="0" smtClean="0"/>
              <a:t>: </a:t>
            </a:r>
            <a:r>
              <a:rPr lang="fr-FR" dirty="0"/>
              <a:t>on a soustrait au cadi sa compétence pénale qu’on a confié à des fonctionnaires de l’état (caïds et pachas), ce personnel n’avait aucune formation juridique. Cependant sur le plan juridique, il n’y avait de textes légaux sur lesquels devaient se basaient ces juges, d’où la référence aux coutumes.</a:t>
            </a:r>
          </a:p>
          <a:p>
            <a:pPr algn="just"/>
            <a:r>
              <a:rPr lang="fr-FR" dirty="0"/>
              <a:t>Progressivement, des textes allaient être édictés mais en nombre réduit, il faut noter l’implication dans cette justice des contrôleurs civils.</a:t>
            </a:r>
          </a:p>
          <a:p>
            <a:pPr algn="just">
              <a:buNone/>
            </a:pPr>
            <a:endParaRPr lang="fr-FR" dirty="0"/>
          </a:p>
          <a:p>
            <a:pPr lvl="0" algn="just"/>
            <a:r>
              <a:rPr lang="fr-FR" b="1" dirty="0"/>
              <a:t>la justice </a:t>
            </a:r>
            <a:r>
              <a:rPr lang="fr-FR" b="1" dirty="0" smtClean="0"/>
              <a:t>coutumière</a:t>
            </a:r>
            <a:r>
              <a:rPr lang="fr-FR" dirty="0" smtClean="0"/>
              <a:t>: </a:t>
            </a:r>
            <a:r>
              <a:rPr lang="fr-FR" dirty="0"/>
              <a:t>qui regroupait l’ensemble de la population berbère car habitant les zones montagneuses (donc inaccessibles). Cette justice, sur le plan pénal était basée sur un véritable code pénal non écrit donc de tradition orale. Les infractions et les sanctions étaient d’une certaine spécificité. La justice était le fait de la </a:t>
            </a:r>
            <a:r>
              <a:rPr lang="fr-FR" dirty="0" err="1"/>
              <a:t>Jmaâ</a:t>
            </a:r>
            <a:r>
              <a:rPr lang="fr-FR" dirty="0"/>
              <a:t> qui décidait de la sanction (La plus grave c’est le bannissement) l’exécution était à l’initiative de l’</a:t>
            </a:r>
            <a:r>
              <a:rPr lang="fr-FR" dirty="0" err="1"/>
              <a:t>Amghar</a:t>
            </a:r>
            <a:r>
              <a:rPr lang="fr-FR" dirty="0"/>
              <a:t>.</a:t>
            </a:r>
          </a:p>
          <a:p>
            <a:pPr algn="just">
              <a:buNone/>
            </a:pPr>
            <a:endParaRPr lang="fr-FR" dirty="0"/>
          </a:p>
          <a:p>
            <a:pPr algn="just"/>
            <a:r>
              <a:rPr lang="fr-FR" dirty="0"/>
              <a:t>Que ce soit la justice coutumière ou makhzen, le 2</a:t>
            </a:r>
            <a:r>
              <a:rPr lang="fr-FR" baseline="30000" dirty="0"/>
              <a:t>nd</a:t>
            </a:r>
            <a:r>
              <a:rPr lang="fr-FR" dirty="0"/>
              <a:t> degré était de la compétence du haut tribunal chérifien qui siégeait à RABAT avec une sanction pénale chérifienne et une sanction pénale coutumière.</a:t>
            </a:r>
          </a:p>
          <a:p>
            <a:pPr algn="just"/>
            <a:r>
              <a:rPr lang="fr-FR" dirty="0"/>
              <a:t>L’ensemble des juridictions du pays était sous le contrôle de la cour de cassation de paris sur le plan des textes. Il fallait attendre une véritable reforme, qui ne devait aboutir réellement qu’avec l’indépendance.</a:t>
            </a:r>
          </a:p>
          <a:p>
            <a:pPr>
              <a:buNone/>
            </a:pPr>
            <a:r>
              <a:rPr lang="fr-FR" dirty="0"/>
              <a:t> </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just">
              <a:buNone/>
            </a:pPr>
            <a:r>
              <a:rPr lang="fr-FR" sz="3800" b="1" dirty="0">
                <a:solidFill>
                  <a:schemeClr val="accent1"/>
                </a:solidFill>
              </a:rPr>
              <a:t>c- phase de l’indépendance</a:t>
            </a:r>
          </a:p>
          <a:p>
            <a:pPr algn="just">
              <a:buNone/>
            </a:pPr>
            <a:endParaRPr lang="fr-FR" dirty="0"/>
          </a:p>
          <a:p>
            <a:pPr algn="just"/>
            <a:r>
              <a:rPr lang="fr-FR" dirty="0"/>
              <a:t>Depuis l’indépendance jusqu’à aujourd’hui, les reformes se faisaient toujours l’actualité et on ne cessait de voir naître soit des juridictions, soit une refonte de textes existants.</a:t>
            </a:r>
          </a:p>
          <a:p>
            <a:pPr algn="just"/>
            <a:r>
              <a:rPr lang="fr-FR" dirty="0"/>
              <a:t>Dans un premier temps, il fallait établir l’implication fondamentale de la justice marocaine (Ne plus parler de dualité de la justice), on a eu donc l’institutionnalisation d’une justice pour tous, avec sur le plan judiciaire, une organisation qui consacre la classification tripartite des infractions, d’autre part le 1</a:t>
            </a:r>
            <a:r>
              <a:rPr lang="fr-FR" baseline="30000" dirty="0"/>
              <a:t>er</a:t>
            </a:r>
            <a:r>
              <a:rPr lang="fr-FR" dirty="0"/>
              <a:t> et le 2</a:t>
            </a:r>
            <a:r>
              <a:rPr lang="fr-FR" baseline="30000" dirty="0"/>
              <a:t>nd</a:t>
            </a:r>
            <a:r>
              <a:rPr lang="fr-FR" dirty="0"/>
              <a:t> degré et enfin, la distinction entre juridictions de droit commun et celles d’exception.</a:t>
            </a:r>
          </a:p>
          <a:p>
            <a:pPr algn="just">
              <a:buNone/>
            </a:pPr>
            <a:endParaRPr lang="fr-FR" dirty="0"/>
          </a:p>
          <a:p>
            <a:pPr algn="just"/>
            <a:r>
              <a:rPr lang="fr-FR" dirty="0"/>
              <a:t>De ce fait qu’à l’heure actuelle, la cour suprême étant l’institution suprême du contrôle des juridictions du Maroc, coiffant des juridictions du 1ère degré « tribunaux 1</a:t>
            </a:r>
            <a:r>
              <a:rPr lang="fr-FR" baseline="30000" dirty="0"/>
              <a:t>ère</a:t>
            </a:r>
            <a:r>
              <a:rPr lang="fr-FR" dirty="0"/>
              <a:t> instance, chambre criminelle de cour d’appel», des juridictions de 2</a:t>
            </a:r>
            <a:r>
              <a:rPr lang="fr-FR" baseline="30000" dirty="0"/>
              <a:t>nd</a:t>
            </a:r>
            <a:r>
              <a:rPr lang="fr-FR" dirty="0"/>
              <a:t> degré « cours d’appel » des juridictions d’exception « cours de justice et militaire ».</a:t>
            </a:r>
          </a:p>
          <a:p>
            <a:pPr algn="just"/>
            <a:r>
              <a:rPr lang="fr-FR" dirty="0"/>
              <a:t>Sur le plan de la loi, le code de 59, qui bien que prenant sa source dans le code français d’instruction criminelle avec les modifications actualisées, était déjà en soi une législation complète et moderne mais qui a dû céder sa place au nouveau CPP de 2003 en raison de certaines imperfections concernant d’une part certaines institutions pénales et d’autre part l’évolution de la procédure pénale en raison de son environnement nouveau, très près des règles consacrant les libertés individuelles et autres droits humains.</a:t>
            </a:r>
          </a:p>
          <a:p>
            <a:r>
              <a:rPr lang="fr-FR" dirty="0"/>
              <a:t> </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t>- </a:t>
            </a:r>
            <a:r>
              <a:rPr lang="fr-FR" sz="3800" b="1" dirty="0" smtClean="0"/>
              <a:t>Particularités </a:t>
            </a:r>
            <a:r>
              <a:rPr lang="fr-FR" sz="3800" b="1" dirty="0"/>
              <a:t>de la procédure </a:t>
            </a:r>
            <a:r>
              <a:rPr lang="fr-FR" sz="3800" b="1" dirty="0" smtClean="0"/>
              <a:t>pénale:</a:t>
            </a:r>
            <a:endParaRPr lang="fr-FR" sz="3800" b="1" dirty="0"/>
          </a:p>
          <a:p>
            <a:pPr>
              <a:buNone/>
            </a:pPr>
            <a:r>
              <a:rPr lang="fr-FR" dirty="0"/>
              <a:t> </a:t>
            </a:r>
          </a:p>
          <a:p>
            <a:pPr algn="just"/>
            <a:r>
              <a:rPr lang="fr-FR" b="1" dirty="0"/>
              <a:t>La procédure pénale</a:t>
            </a:r>
            <a:r>
              <a:rPr lang="fr-FR" dirty="0"/>
              <a:t> désigne l'ensemble des règles qui organisent </a:t>
            </a:r>
            <a:r>
              <a:rPr lang="fr-FR" b="1" dirty="0"/>
              <a:t>la procédure</a:t>
            </a:r>
            <a:r>
              <a:rPr lang="fr-FR" dirty="0"/>
              <a:t> de recherche des auteurs de l'infraction et de répression des infractions </a:t>
            </a:r>
            <a:r>
              <a:rPr lang="fr-FR" b="1" dirty="0"/>
              <a:t>pénales</a:t>
            </a:r>
            <a:r>
              <a:rPr lang="fr-FR" dirty="0"/>
              <a:t>. L'application du droit </a:t>
            </a:r>
            <a:r>
              <a:rPr lang="fr-FR" b="1" dirty="0"/>
              <a:t>pénal</a:t>
            </a:r>
            <a:r>
              <a:rPr lang="fr-FR" dirty="0"/>
              <a:t> est en effet soumise à des règles de </a:t>
            </a:r>
            <a:r>
              <a:rPr lang="fr-FR" b="1" dirty="0"/>
              <a:t>procédure</a:t>
            </a:r>
            <a:r>
              <a:rPr lang="fr-FR" dirty="0"/>
              <a:t> très encadrées, définies dans le Code de </a:t>
            </a:r>
            <a:r>
              <a:rPr lang="fr-FR" b="1" dirty="0"/>
              <a:t>procédure pénale</a:t>
            </a:r>
            <a:r>
              <a:rPr lang="fr-FR" dirty="0" smtClean="0"/>
              <a:t>.</a:t>
            </a:r>
          </a:p>
          <a:p>
            <a:pPr>
              <a:buNone/>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buNone/>
            </a:pPr>
            <a:r>
              <a:rPr lang="fr-FR" b="1" dirty="0"/>
              <a:t>Les intérêts de la procédure pénale</a:t>
            </a:r>
          </a:p>
          <a:p>
            <a:pPr algn="just"/>
            <a:r>
              <a:rPr lang="fr-FR" dirty="0" smtClean="0"/>
              <a:t>Il </a:t>
            </a:r>
            <a:r>
              <a:rPr lang="fr-FR" dirty="0"/>
              <a:t>ya beaucoup d’intérêts à la PP </a:t>
            </a:r>
            <a:r>
              <a:rPr lang="fr-FR" dirty="0" smtClean="0"/>
              <a:t>:</a:t>
            </a:r>
          </a:p>
          <a:p>
            <a:pPr algn="just">
              <a:buNone/>
            </a:pPr>
            <a:endParaRPr lang="fr-FR" dirty="0"/>
          </a:p>
          <a:p>
            <a:pPr algn="just"/>
            <a:r>
              <a:rPr lang="fr-FR" b="1" dirty="0"/>
              <a:t>Intérêt </a:t>
            </a:r>
            <a:r>
              <a:rPr lang="fr-FR" b="1" dirty="0" smtClean="0"/>
              <a:t>technique</a:t>
            </a:r>
            <a:r>
              <a:rPr lang="fr-FR" dirty="0" smtClean="0"/>
              <a:t>. </a:t>
            </a:r>
          </a:p>
          <a:p>
            <a:pPr algn="just">
              <a:buNone/>
            </a:pPr>
            <a:endParaRPr lang="fr-FR" dirty="0"/>
          </a:p>
          <a:p>
            <a:pPr algn="just"/>
            <a:r>
              <a:rPr lang="fr-FR" b="1" dirty="0"/>
              <a:t>Intérêt au sens politique</a:t>
            </a:r>
            <a:r>
              <a:rPr lang="fr-FR" dirty="0"/>
              <a:t> </a:t>
            </a:r>
          </a:p>
          <a:p>
            <a:pPr algn="just"/>
            <a:endParaRPr lang="fr-FR" b="1" dirty="0" smtClean="0"/>
          </a:p>
          <a:p>
            <a:pPr algn="just"/>
            <a:r>
              <a:rPr lang="fr-FR" b="1" dirty="0" smtClean="0"/>
              <a:t>Intérêt </a:t>
            </a:r>
            <a:r>
              <a:rPr lang="fr-FR" b="1" dirty="0"/>
              <a:t>au regard de l’individu </a:t>
            </a:r>
            <a:r>
              <a:rPr lang="fr-FR" dirty="0"/>
              <a:t> </a:t>
            </a:r>
          </a:p>
          <a:p>
            <a:pPr>
              <a:buNone/>
            </a:pPr>
            <a:r>
              <a:rPr lang="fr-FR" dirty="0"/>
              <a:t> </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buNone/>
            </a:pPr>
            <a:r>
              <a:rPr lang="fr-FR" b="1" dirty="0" smtClean="0"/>
              <a:t>3- Procédure </a:t>
            </a:r>
            <a:r>
              <a:rPr lang="fr-FR" b="1" dirty="0"/>
              <a:t>pénale et science criminelle</a:t>
            </a:r>
          </a:p>
          <a:p>
            <a:pPr algn="just"/>
            <a:r>
              <a:rPr lang="fr-FR" dirty="0"/>
              <a:t>A côté du droit privé on met science criminelle. Il y a ainsi un rapport très étroit entre la procédure pénale et les différentes disciplines de ce gros bloc que constituent les sciences criminelles. Dans procédure pénale, il y a un problème capital. La recherche des preuves qui est tout à fait fondamentale, la procédure pénal va solliciter différentes disciplines.  </a:t>
            </a:r>
          </a:p>
          <a:p>
            <a:endParaRPr lang="fr-FR" dirty="0"/>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algn="just">
              <a:buNone/>
            </a:pPr>
            <a:r>
              <a:rPr lang="fr-FR" b="1" dirty="0"/>
              <a:t> </a:t>
            </a:r>
            <a:r>
              <a:rPr lang="fr-FR" b="1" dirty="0" smtClean="0"/>
              <a:t>   QUELQUES CONCERNANT LA PROCEDURES PENALES:</a:t>
            </a:r>
            <a:endParaRPr lang="fr-FR" dirty="0"/>
          </a:p>
          <a:p>
            <a:pPr algn="just">
              <a:buFontTx/>
              <a:buChar char="-"/>
            </a:pPr>
            <a:r>
              <a:rPr lang="fr-FR" dirty="0" smtClean="0"/>
              <a:t>La </a:t>
            </a:r>
            <a:r>
              <a:rPr lang="fr-FR" smtClean="0"/>
              <a:t>différence entre la procédure civile et la procédure pénale?</a:t>
            </a:r>
          </a:p>
          <a:p>
            <a:pPr algn="just">
              <a:buFontTx/>
              <a:buChar char="-"/>
            </a:pPr>
            <a:r>
              <a:rPr lang="fr-FR" dirty="0" smtClean="0"/>
              <a:t>Le déroulement de la procédure pénale?</a:t>
            </a:r>
          </a:p>
          <a:p>
            <a:pPr algn="just">
              <a:buFontTx/>
              <a:buChar char="-"/>
            </a:pPr>
            <a:r>
              <a:rPr lang="fr-FR" dirty="0" smtClean="0"/>
              <a:t>L’action public et l’action civile?</a:t>
            </a:r>
          </a:p>
          <a:p>
            <a:pPr algn="just">
              <a:buFontTx/>
              <a:buChar char="-"/>
            </a:pPr>
            <a:r>
              <a:rPr lang="fr-FR" b="1" dirty="0" smtClean="0"/>
              <a:t>Le pénal</a:t>
            </a:r>
            <a:r>
              <a:rPr lang="fr-FR" dirty="0" smtClean="0"/>
              <a:t> tient le </a:t>
            </a:r>
            <a:r>
              <a:rPr lang="fr-FR" b="1" dirty="0" smtClean="0"/>
              <a:t>civil</a:t>
            </a:r>
            <a:r>
              <a:rPr lang="fr-FR" dirty="0" smtClean="0"/>
              <a:t> en </a:t>
            </a:r>
            <a:r>
              <a:rPr lang="fr-FR" b="1" dirty="0" smtClean="0"/>
              <a:t>état, de quoi s’agit –il?</a:t>
            </a:r>
            <a:endParaRPr lang="fr-FR" dirty="0" smtClean="0"/>
          </a:p>
          <a:p>
            <a:pPr algn="just">
              <a:buFontTx/>
              <a:buChar char="-"/>
            </a:pPr>
            <a:r>
              <a:rPr lang="fr-FR" dirty="0" smtClean="0"/>
              <a:t>Dénonciation , plainte et l’accusation directe?</a:t>
            </a:r>
          </a:p>
          <a:p>
            <a:pPr algn="just">
              <a:buFontTx/>
              <a:buChar char="-"/>
            </a:pPr>
            <a:r>
              <a:rPr lang="fr-FR" dirty="0" smtClean="0"/>
              <a:t>La procédure </a:t>
            </a:r>
            <a:r>
              <a:rPr lang="fr-FR" smtClean="0"/>
              <a:t>par défaut (en cas d’absence)?</a:t>
            </a:r>
            <a:endParaRPr lang="fr-FR" dirty="0" smtClean="0"/>
          </a:p>
          <a:p>
            <a:pPr algn="just">
              <a:buFontTx/>
              <a:buChar char="-"/>
            </a:pPr>
            <a:r>
              <a:rPr lang="fr-FR" dirty="0" smtClean="0"/>
              <a:t>Le droit au silence </a:t>
            </a:r>
            <a:r>
              <a:rPr lang="fr-FR" smtClean="0"/>
              <a:t>ou le </a:t>
            </a:r>
            <a:r>
              <a:rPr lang="fr-FR" dirty="0" smtClean="0"/>
              <a:t>droit </a:t>
            </a:r>
            <a:r>
              <a:rPr lang="fr-FR" smtClean="0"/>
              <a:t>se taire?</a:t>
            </a:r>
            <a:endParaRPr lang="fr-FR" dirty="0" smtClean="0"/>
          </a:p>
          <a:p>
            <a:pPr algn="just">
              <a:buFontTx/>
              <a:buChar char="-"/>
            </a:pPr>
            <a:r>
              <a:rPr lang="fr-FR" dirty="0" smtClean="0"/>
              <a:t>Le juge des mineurs?</a:t>
            </a:r>
          </a:p>
          <a:p>
            <a:pPr algn="just">
              <a:buFontTx/>
              <a:buChar char="-"/>
            </a:pPr>
            <a:r>
              <a:rPr lang="fr-FR" dirty="0" smtClean="0"/>
              <a:t>Le juge d’instruction?</a:t>
            </a:r>
          </a:p>
          <a:p>
            <a:pPr algn="just">
              <a:buFontTx/>
              <a:buChar char="-"/>
            </a:pPr>
            <a:r>
              <a:rPr lang="fr-FR" dirty="0" smtClean="0"/>
              <a:t>L’enquête préliminaire et l’enquête aggravantes?</a:t>
            </a:r>
          </a:p>
          <a:p>
            <a:pPr algn="just">
              <a:buFontTx/>
              <a:buChar char="-"/>
            </a:pPr>
            <a:r>
              <a:rPr lang="fr-FR" dirty="0" smtClean="0">
                <a:hlinkClick r:id="rId2"/>
              </a:rPr>
              <a:t>Détention préventive</a:t>
            </a:r>
            <a:r>
              <a:rPr lang="fr-FR" dirty="0" smtClean="0"/>
              <a:t>,  provisoire et la garde à vue?</a:t>
            </a:r>
          </a:p>
          <a:p>
            <a:pPr algn="just">
              <a:buFontTx/>
              <a:buChar char="-"/>
            </a:pPr>
            <a:r>
              <a:rPr lang="fr-FR" dirty="0" smtClean="0"/>
              <a:t>La durée de détention et  provisoire et la garde à vue?</a:t>
            </a:r>
          </a:p>
          <a:p>
            <a:pPr algn="just">
              <a:buFontTx/>
              <a:buChar char="-"/>
            </a:pPr>
            <a:r>
              <a:rPr lang="fr-FR" dirty="0" smtClean="0"/>
              <a:t>Un Mandat d’arrêt et les ordonnances du juge d’instruction ou Actes juridictionnels?</a:t>
            </a:r>
          </a:p>
          <a:p>
            <a:pPr algn="just">
              <a:buFontTx/>
              <a:buChar char="-"/>
            </a:pPr>
            <a:r>
              <a:rPr lang="fr-FR" dirty="0" smtClean="0"/>
              <a:t>L’ordonnance de non-lieu  et L’ordonnance de renvoi ?</a:t>
            </a:r>
          </a:p>
          <a:p>
            <a:pPr algn="just">
              <a:buFontTx/>
              <a:buChar char="-"/>
            </a:pPr>
            <a:r>
              <a:rPr lang="fr-FR" dirty="0" smtClean="0"/>
              <a:t>Délivrance surveillée?</a:t>
            </a:r>
          </a:p>
          <a:p>
            <a:pPr algn="just">
              <a:buFontTx/>
              <a:buChar char="-"/>
            </a:pPr>
            <a:r>
              <a:rPr lang="fr-FR" b="1" dirty="0" smtClean="0"/>
              <a:t>différence autorité de la chose jugée et force de la chose jugée?</a:t>
            </a:r>
            <a:endParaRPr lang="fr-FR" dirty="0"/>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just">
              <a:buNone/>
            </a:pPr>
            <a:r>
              <a:rPr lang="fr-FR" b="1" dirty="0">
                <a:hlinkClick r:id="rId2"/>
              </a:rPr>
              <a:t>Section III : Autres principes de la procédure pénale</a:t>
            </a:r>
            <a:r>
              <a:rPr lang="fr-FR" b="1" dirty="0"/>
              <a:t> </a:t>
            </a:r>
            <a:endParaRPr lang="fr-FR" dirty="0"/>
          </a:p>
          <a:p>
            <a:pPr algn="just">
              <a:buFontTx/>
              <a:buChar char="-"/>
            </a:pPr>
            <a:r>
              <a:rPr lang="fr-FR" dirty="0" smtClean="0"/>
              <a:t>Ces principes directeurs sont « </a:t>
            </a:r>
            <a:r>
              <a:rPr lang="fr-FR" b="1" i="1" dirty="0" smtClean="0"/>
              <a:t>l’ensemble des règles fondamentales d’une valeur supérieure formant l’armature nécessaire d’un procès pénal respectueux des droits de la personne »</a:t>
            </a:r>
            <a:r>
              <a:rPr lang="fr-FR" dirty="0" smtClean="0"/>
              <a:t>,</a:t>
            </a:r>
          </a:p>
          <a:p>
            <a:r>
              <a:rPr lang="fr-FR" dirty="0" smtClean="0"/>
              <a:t>Ces règles fondamentales s’imposent au juge comme au législateur.</a:t>
            </a:r>
          </a:p>
          <a:p>
            <a:r>
              <a:rPr lang="fr-FR" i="1" dirty="0" smtClean="0"/>
              <a:t>L’exemple le plus frappant est le principe des droits de la défense.</a:t>
            </a:r>
            <a:r>
              <a:rPr lang="fr-FR" dirty="0" smtClean="0"/>
              <a:t> Ce principe des droits de la défense on va le retrouver à tout moment. S’il y a une lacune de la loi sur certains principes, le principe directeur doit tout de même être appliqué. Si le juge se trouve dans une situation où il y a incompatibilité entre un texte et un principe directeur, il doit faire primer le principe directeur.</a:t>
            </a:r>
          </a:p>
          <a:p>
            <a:pPr algn="just">
              <a:buFontTx/>
              <a:buChar char="-"/>
            </a:pPr>
            <a:endParaRPr lang="fr-FR" dirty="0"/>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just">
              <a:buNone/>
            </a:pPr>
            <a:r>
              <a:rPr lang="fr-FR" b="1" dirty="0">
                <a:hlinkClick r:id="rId2"/>
              </a:rPr>
              <a:t>Section III : Autres principes de la procédure pénale</a:t>
            </a:r>
            <a:r>
              <a:rPr lang="fr-FR" b="1" dirty="0"/>
              <a:t> </a:t>
            </a:r>
            <a:endParaRPr lang="fr-FR" dirty="0"/>
          </a:p>
          <a:p>
            <a:pPr>
              <a:buNone/>
            </a:pPr>
            <a:r>
              <a:rPr lang="fr-FR" b="1" dirty="0" smtClean="0"/>
              <a:t>Règle protectrice de la personne: </a:t>
            </a:r>
          </a:p>
          <a:p>
            <a:r>
              <a:rPr lang="fr-FR" b="1" i="1" dirty="0" smtClean="0"/>
              <a:t>Règle protectrice de la personne, car la personne est mise à mal dans une procédure pénale.</a:t>
            </a:r>
          </a:p>
          <a:p>
            <a:pPr>
              <a:buNone/>
            </a:pPr>
            <a:r>
              <a:rPr lang="fr-FR" dirty="0" smtClean="0"/>
              <a:t> </a:t>
            </a:r>
            <a:r>
              <a:rPr lang="fr-FR" b="1" dirty="0" smtClean="0">
                <a:hlinkClick r:id="rId2"/>
              </a:rPr>
              <a:t>La présomption d'innocence :   </a:t>
            </a:r>
            <a:endParaRPr lang="fr-FR" dirty="0" smtClean="0"/>
          </a:p>
          <a:p>
            <a:pPr algn="just"/>
            <a:r>
              <a:rPr lang="fr-FR" dirty="0" smtClean="0"/>
              <a:t>« Toute personne suspectée ou poursuivie est présumée innocente tant que sa culpabilité n'a pas été établie. Les atteintes à sa présomption d'innocence sont prévenues, réparées et réprimées dans les conditions prévues par la loi. »</a:t>
            </a:r>
          </a:p>
          <a:p>
            <a:pPr algn="just">
              <a:buNone/>
            </a:pPr>
            <a:endParaRPr lang="fr-FR" dirty="0" smtClean="0"/>
          </a:p>
          <a:p>
            <a:pPr algn="just"/>
            <a:r>
              <a:rPr lang="fr-FR" dirty="0" smtClean="0"/>
              <a:t>« Chacun a droit au respect de la présomption d'innocence. »</a:t>
            </a:r>
          </a:p>
          <a:p>
            <a:endParaRPr lang="fr-FR" dirty="0" smtClean="0"/>
          </a:p>
          <a:p>
            <a:pPr algn="just">
              <a:buFontTx/>
              <a:buChar char="-"/>
            </a:pPr>
            <a:endParaRPr lang="fr-FR" dirty="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just">
              <a:buNone/>
            </a:pPr>
            <a:r>
              <a:rPr lang="fr-FR" b="1" dirty="0">
                <a:hlinkClick r:id="rId2"/>
              </a:rPr>
              <a:t>Section III : Autres principes de la procédure pénale</a:t>
            </a:r>
            <a:r>
              <a:rPr lang="fr-FR" b="1" dirty="0"/>
              <a:t> </a:t>
            </a:r>
            <a:endParaRPr lang="fr-FR" dirty="0"/>
          </a:p>
          <a:p>
            <a:r>
              <a:rPr lang="fr-FR" b="1" dirty="0" smtClean="0"/>
              <a:t>Le principe de la séparation des fonctions pénales</a:t>
            </a:r>
          </a:p>
          <a:p>
            <a:pPr algn="just">
              <a:buFontTx/>
              <a:buChar char="-"/>
            </a:pPr>
            <a:r>
              <a:rPr lang="fr-FR" dirty="0" smtClean="0"/>
              <a:t>Certains auteurs parlent du principe de séparation des fonctions judiciaires. Le procès pénal est très différent du procès civil. Dans le procès civil les particuliers sont maitres de la défense de leurs droits. Au niveau de la recherche des preuves c’est très différent, en matière pénale il y a une recherche des preuves très organisée effectuée par les représentations de la fonction publique. En matière pénale la première victime est la société car un texte pénal a été transgressé. Il ne faut pas oublier aussi que toute personne poursuivie est présumée innocente</a:t>
            </a:r>
            <a:endParaRPr lang="fr-FR" dirty="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sp>
        <p:nvSpPr>
          <p:cNvPr id="3" name="Espace réservé du contenu 2"/>
          <p:cNvSpPr>
            <a:spLocks noGrp="1"/>
          </p:cNvSpPr>
          <p:nvPr>
            <p:ph sz="half" idx="1"/>
          </p:nvPr>
        </p:nvSpPr>
        <p:spPr/>
        <p:txBody>
          <a:bodyPr>
            <a:normAutofit fontScale="77500" lnSpcReduction="20000"/>
          </a:bodyPr>
          <a:lstStyle/>
          <a:p>
            <a:r>
              <a:rPr lang="fr-FR" u="sng" dirty="0">
                <a:solidFill>
                  <a:schemeClr val="tx2"/>
                </a:solidFill>
              </a:rPr>
              <a:t> </a:t>
            </a:r>
            <a:r>
              <a:rPr lang="fr-FR" u="sng" dirty="0" smtClean="0">
                <a:solidFill>
                  <a:schemeClr val="tx2"/>
                </a:solidFill>
              </a:rPr>
              <a:t>Introduction</a:t>
            </a:r>
            <a:endParaRPr lang="fr-FR" u="sng" dirty="0">
              <a:solidFill>
                <a:schemeClr val="tx2"/>
              </a:solidFill>
            </a:endParaRPr>
          </a:p>
          <a:p>
            <a:pPr>
              <a:buNone/>
            </a:pPr>
            <a:r>
              <a:rPr lang="fr-FR" u="sng" dirty="0">
                <a:solidFill>
                  <a:schemeClr val="tx2"/>
                </a:solidFill>
              </a:rPr>
              <a:t>1- particularités de la procédure </a:t>
            </a:r>
            <a:r>
              <a:rPr lang="fr-FR" u="sng" dirty="0" smtClean="0">
                <a:solidFill>
                  <a:schemeClr val="tx2"/>
                </a:solidFill>
              </a:rPr>
              <a:t>pénale;</a:t>
            </a:r>
          </a:p>
          <a:p>
            <a:pPr>
              <a:buNone/>
            </a:pPr>
            <a:r>
              <a:rPr lang="fr-FR" u="sng" dirty="0">
                <a:solidFill>
                  <a:schemeClr val="tx2"/>
                </a:solidFill>
              </a:rPr>
              <a:t>2- histoire de la procédure pénale dans le droit marocain</a:t>
            </a:r>
          </a:p>
          <a:p>
            <a:r>
              <a:rPr lang="fr-FR" u="sng" dirty="0">
                <a:solidFill>
                  <a:schemeClr val="tx2"/>
                </a:solidFill>
              </a:rPr>
              <a:t>a- le système accusatoire</a:t>
            </a:r>
          </a:p>
          <a:p>
            <a:r>
              <a:rPr lang="fr-FR" u="sng" dirty="0">
                <a:solidFill>
                  <a:schemeClr val="tx2"/>
                </a:solidFill>
              </a:rPr>
              <a:t>b- le système de la procédure inquisitoire</a:t>
            </a:r>
          </a:p>
          <a:p>
            <a:r>
              <a:rPr lang="fr-FR" u="sng" dirty="0">
                <a:solidFill>
                  <a:schemeClr val="tx2"/>
                </a:solidFill>
              </a:rPr>
              <a:t>c- le system mixte « panaché »</a:t>
            </a:r>
          </a:p>
          <a:p>
            <a:pPr>
              <a:buNone/>
            </a:pPr>
            <a:r>
              <a:rPr lang="fr-FR" u="sng" dirty="0">
                <a:solidFill>
                  <a:schemeClr val="tx2"/>
                </a:solidFill>
              </a:rPr>
              <a:t>3- sources de la procédure pénale</a:t>
            </a:r>
          </a:p>
          <a:p>
            <a:r>
              <a:rPr lang="fr-FR" u="sng" dirty="0">
                <a:solidFill>
                  <a:schemeClr val="tx2"/>
                </a:solidFill>
              </a:rPr>
              <a:t>a- phase avant protectorat</a:t>
            </a:r>
          </a:p>
          <a:p>
            <a:r>
              <a:rPr lang="fr-FR" u="sng" dirty="0">
                <a:solidFill>
                  <a:schemeClr val="tx2"/>
                </a:solidFill>
              </a:rPr>
              <a:t>b- phase </a:t>
            </a:r>
            <a:r>
              <a:rPr lang="fr-FR" u="sng" dirty="0" smtClean="0">
                <a:solidFill>
                  <a:schemeClr val="tx2"/>
                </a:solidFill>
              </a:rPr>
              <a:t>pendant protectorat</a:t>
            </a:r>
            <a:endParaRPr lang="fr-FR" u="sng" dirty="0">
              <a:solidFill>
                <a:schemeClr val="tx2"/>
              </a:solidFill>
            </a:endParaRPr>
          </a:p>
          <a:p>
            <a:r>
              <a:rPr lang="fr-FR" u="sng" dirty="0">
                <a:solidFill>
                  <a:schemeClr val="tx2"/>
                </a:solidFill>
              </a:rPr>
              <a:t>c- phase de </a:t>
            </a:r>
            <a:r>
              <a:rPr lang="fr-FR" u="sng" dirty="0" smtClean="0">
                <a:solidFill>
                  <a:schemeClr val="tx2"/>
                </a:solidFill>
              </a:rPr>
              <a:t>l’indépendance</a:t>
            </a:r>
          </a:p>
          <a:p>
            <a:endParaRPr lang="fr-FR" dirty="0" smtClean="0"/>
          </a:p>
          <a:p>
            <a:endParaRPr lang="fr-FR" dirty="0"/>
          </a:p>
          <a:p>
            <a:endParaRPr lang="fr-FR" dirty="0"/>
          </a:p>
        </p:txBody>
      </p:sp>
      <p:sp>
        <p:nvSpPr>
          <p:cNvPr id="4" name="Espace réservé du contenu 3"/>
          <p:cNvSpPr>
            <a:spLocks noGrp="1"/>
          </p:cNvSpPr>
          <p:nvPr>
            <p:ph sz="half" idx="2"/>
          </p:nvPr>
        </p:nvSpPr>
        <p:spPr/>
        <p:txBody>
          <a:bodyPr>
            <a:normAutofit fontScale="77500" lnSpcReduction="20000"/>
          </a:bodyPr>
          <a:lstStyle/>
          <a:p>
            <a:r>
              <a:rPr lang="fr-FR" dirty="0">
                <a:solidFill>
                  <a:schemeClr val="tx2"/>
                </a:solidFill>
                <a:hlinkClick r:id="rId2"/>
              </a:rPr>
              <a:t>Chapitre préliminaire: Les principes de la procédure pénale</a:t>
            </a:r>
            <a:endParaRPr lang="fr-FR" dirty="0">
              <a:solidFill>
                <a:schemeClr val="tx2"/>
              </a:solidFill>
            </a:endParaRPr>
          </a:p>
          <a:p>
            <a:r>
              <a:rPr lang="fr-FR" dirty="0">
                <a:solidFill>
                  <a:schemeClr val="tx2"/>
                </a:solidFill>
                <a:hlinkClick r:id="rId2"/>
              </a:rPr>
              <a:t>Section I ; La présomption d'innocence :   </a:t>
            </a:r>
            <a:r>
              <a:rPr lang="fr-FR" dirty="0">
                <a:solidFill>
                  <a:schemeClr val="tx2"/>
                </a:solidFill>
              </a:rPr>
              <a:t> </a:t>
            </a:r>
          </a:p>
          <a:p>
            <a:r>
              <a:rPr lang="fr-FR" dirty="0">
                <a:solidFill>
                  <a:schemeClr val="tx2"/>
                </a:solidFill>
                <a:hlinkClick r:id="rId2"/>
              </a:rPr>
              <a:t>Section II : Garantie des droits de la défense</a:t>
            </a:r>
            <a:endParaRPr lang="fr-FR" dirty="0">
              <a:solidFill>
                <a:schemeClr val="tx2"/>
              </a:solidFill>
            </a:endParaRPr>
          </a:p>
          <a:p>
            <a:r>
              <a:rPr lang="fr-FR" dirty="0">
                <a:solidFill>
                  <a:schemeClr val="tx2"/>
                </a:solidFill>
                <a:hlinkClick r:id="rId2"/>
              </a:rPr>
              <a:t>Section III : Autres principes de la procédure pénale</a:t>
            </a:r>
            <a:endParaRPr lang="fr-FR" dirty="0">
              <a:solidFill>
                <a:schemeClr val="tx2"/>
              </a:solidFill>
            </a:endParaRPr>
          </a:p>
          <a:p>
            <a:r>
              <a:rPr lang="fr-FR" dirty="0">
                <a:solidFill>
                  <a:schemeClr val="tx2"/>
                </a:solidFill>
                <a:hlinkClick r:id="rId2"/>
              </a:rPr>
              <a:t>Le procès pénal</a:t>
            </a:r>
            <a:endParaRPr lang="fr-FR" dirty="0">
              <a:solidFill>
                <a:schemeClr val="tx2"/>
              </a:solidFill>
            </a:endParaRPr>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just">
              <a:buNone/>
            </a:pPr>
            <a:r>
              <a:rPr lang="fr-FR" b="1" dirty="0">
                <a:hlinkClick r:id="rId2"/>
              </a:rPr>
              <a:t>Section III : Autres principes de la procédure pénale</a:t>
            </a:r>
            <a:r>
              <a:rPr lang="fr-FR" b="1" dirty="0"/>
              <a:t> </a:t>
            </a:r>
            <a:endParaRPr lang="fr-FR" dirty="0"/>
          </a:p>
          <a:p>
            <a:pPr algn="just">
              <a:buNone/>
            </a:pPr>
            <a:r>
              <a:rPr lang="fr-FR" b="1" dirty="0" smtClean="0"/>
              <a:t>Séparation de la poursuite et de l’instruction</a:t>
            </a:r>
          </a:p>
          <a:p>
            <a:pPr algn="just"/>
            <a:r>
              <a:rPr lang="fr-FR" dirty="0" smtClean="0"/>
              <a:t>La poursuite appartient au ministère public et l’instruction apparaît aux juridictions d’instruction (le juge d‘instruction et la chambre d’instruction). Le juge d’instruction est un magistrat totalement indépendant, qui conduit son instruction en effectuant tous les actes qu’il juge utiles à la manifestation de la vérité. Il n’est pas sous le contrôle du procureur général.</a:t>
            </a:r>
          </a:p>
          <a:p>
            <a:pPr algn="just">
              <a:buNone/>
            </a:pPr>
            <a:r>
              <a:rPr lang="fr-FR" b="1" dirty="0" smtClean="0"/>
              <a:t>Séparation de l’instruction et du jugement</a:t>
            </a:r>
          </a:p>
          <a:p>
            <a:pPr algn="just"/>
            <a:r>
              <a:rPr lang="fr-FR" dirty="0" smtClean="0"/>
              <a:t>C’est très important car celui qui a instruit ne peut pas juger. La véritable garantie de l’impartialité est là.</a:t>
            </a:r>
          </a:p>
          <a:p>
            <a:pPr algn="just">
              <a:buNone/>
            </a:pPr>
            <a:r>
              <a:rPr lang="fr-FR" b="1" dirty="0" smtClean="0"/>
              <a:t>Séparation de la poursuite et du jugement</a:t>
            </a:r>
          </a:p>
          <a:p>
            <a:pPr algn="just"/>
            <a:r>
              <a:rPr lang="fr-FR" dirty="0" smtClean="0"/>
              <a:t>C’est ce seul aspect que l’on trouve dans l’article préliminaire. C’est le second alinéa : la PP doit garantir la séparation des autorités chargées de l’action publique et des autorités de jugement. Tout d’abord les organes de poursuite ne peuvent pas juger au fond.</a:t>
            </a:r>
          </a:p>
          <a:p>
            <a:endParaRPr lang="fr-FR" dirty="0" smtClean="0"/>
          </a:p>
          <a:p>
            <a:endParaRPr lang="fr-FR" dirty="0" smtClean="0"/>
          </a:p>
          <a:p>
            <a:pPr algn="just">
              <a:buFontTx/>
              <a:buChar char="-"/>
            </a:pPr>
            <a:endParaRPr lang="fr-FR" dirty="0"/>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r>
              <a:rPr lang="fr-FR" b="1" dirty="0" smtClean="0">
                <a:solidFill>
                  <a:schemeClr val="tx2"/>
                </a:solidFill>
              </a:rPr>
              <a:t>Les principes relatifs au déroulement de la procédure.</a:t>
            </a:r>
          </a:p>
          <a:p>
            <a:pPr algn="just">
              <a:buNone/>
            </a:pPr>
            <a:endParaRPr lang="fr-FR" dirty="0"/>
          </a:p>
          <a:p>
            <a:pPr algn="just"/>
            <a:r>
              <a:rPr lang="fr-FR" dirty="0"/>
              <a:t>Il s'agit du principe de la </a:t>
            </a:r>
            <a:r>
              <a:rPr lang="fr-FR" b="1" dirty="0"/>
              <a:t>légalité</a:t>
            </a:r>
            <a:r>
              <a:rPr lang="fr-FR" dirty="0"/>
              <a:t> des délits et des peines, du principe du </a:t>
            </a:r>
            <a:r>
              <a:rPr lang="fr-FR" b="1" dirty="0"/>
              <a:t>respect</a:t>
            </a:r>
            <a:r>
              <a:rPr lang="fr-FR" dirty="0"/>
              <a:t> de la dignité humaine, du respect de la vie privée et familiale, de l'interdiction de la discrimination, etc.</a:t>
            </a:r>
          </a:p>
          <a:p>
            <a:pPr algn="just">
              <a:buNone/>
            </a:pPr>
            <a:endParaRPr lang="fr-FR" dirty="0"/>
          </a:p>
          <a:p>
            <a:pPr algn="just">
              <a:buNone/>
            </a:pPr>
            <a:r>
              <a:rPr lang="fr-FR" b="1" dirty="0">
                <a:hlinkClick r:id="rId2"/>
              </a:rPr>
              <a:t>Le procès pénal</a:t>
            </a:r>
            <a:r>
              <a:rPr lang="fr-FR" b="1" dirty="0"/>
              <a:t> </a:t>
            </a:r>
            <a:r>
              <a:rPr lang="fr-FR" b="1" dirty="0" smtClean="0"/>
              <a:t> « </a:t>
            </a:r>
            <a:r>
              <a:rPr lang="fr-FR" dirty="0" smtClean="0"/>
              <a:t>le procès équitable »</a:t>
            </a:r>
            <a:r>
              <a:rPr lang="fr-FR" b="1" dirty="0" smtClean="0"/>
              <a:t>:</a:t>
            </a:r>
            <a:r>
              <a:rPr lang="fr-FR" dirty="0" smtClean="0"/>
              <a:t>Cela vient du latin </a:t>
            </a:r>
            <a:r>
              <a:rPr lang="fr-FR" dirty="0" err="1" smtClean="0"/>
              <a:t>equus</a:t>
            </a:r>
            <a:r>
              <a:rPr lang="fr-FR" dirty="0" smtClean="0"/>
              <a:t> : notion d’équilibre, </a:t>
            </a:r>
            <a:r>
              <a:rPr lang="fr-FR" dirty="0" err="1" smtClean="0"/>
              <a:t>equitas</a:t>
            </a:r>
            <a:r>
              <a:rPr lang="fr-FR" dirty="0" smtClean="0"/>
              <a:t> : égalité.</a:t>
            </a:r>
            <a:endParaRPr lang="fr-FR" dirty="0"/>
          </a:p>
          <a:p>
            <a:pPr algn="just">
              <a:buNone/>
            </a:pPr>
            <a:endParaRPr lang="fr-FR" dirty="0"/>
          </a:p>
          <a:p>
            <a:pPr algn="just"/>
            <a:r>
              <a:rPr lang="fr-FR" dirty="0"/>
              <a:t>Au sens large le mot procès, qui vient du latin procédure (aller de l’avant, progresser), signifie étudier une question en suivant un plan rationnel qui permet de la poser dans des termes corrects et de lui donner une réponse adéquate.</a:t>
            </a:r>
          </a:p>
          <a:p>
            <a:pPr algn="just"/>
            <a:r>
              <a:rPr lang="fr-FR" dirty="0"/>
              <a:t>Au sens étroit, l’expression « procès pénal » vise la poursuite, l’instruction et le jugement d’une personne pour certains faits dont elle est accusée.</a:t>
            </a:r>
            <a:br>
              <a:rPr lang="fr-FR" dirty="0"/>
            </a:br>
            <a:r>
              <a:rPr lang="fr-FR" dirty="0"/>
              <a:t>Le dispositif prévu pour rendre la justice pénale recourt parfois à certains actes qui paraissent contraires aux droits fondamentaux des personnes.</a:t>
            </a:r>
          </a:p>
          <a:p>
            <a:pPr algn="just"/>
            <a:r>
              <a:rPr lang="fr-FR" dirty="0"/>
              <a:t>La procédure pénale intervient alors pour fixer les attributions et les moyens d'actions de chaque organe intervenant dans le procès pénal pour éviter tout abus. Cependant, la continuité et l'unité de celui-ci est garantie par des relations et des correspondances entre les différents organes ce qui donnent lieu à une chaîne ininterrompue d'action.</a:t>
            </a:r>
          </a:p>
          <a:p>
            <a:pPr algn="just"/>
            <a:r>
              <a:rPr lang="fr-FR" dirty="0"/>
              <a:t>Nous étudierons dans ces sous partis le déroulement du procès pénal</a:t>
            </a:r>
            <a:r>
              <a:rPr lang="fr-FR" dirty="0" smtClean="0"/>
              <a:t>.</a:t>
            </a:r>
            <a:endParaRPr lang="fr-FR" dirty="0"/>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r>
              <a:rPr lang="fr-FR" b="1" dirty="0" smtClean="0">
                <a:solidFill>
                  <a:schemeClr val="tx2"/>
                </a:solidFill>
              </a:rPr>
              <a:t>Les principes relatifs au déroulement de la procédure.</a:t>
            </a:r>
          </a:p>
          <a:p>
            <a:r>
              <a:rPr lang="fr-FR" b="1" dirty="0" smtClean="0"/>
              <a:t>Les droits de la défense:</a:t>
            </a:r>
          </a:p>
          <a:p>
            <a:pPr algn="just">
              <a:buFontTx/>
              <a:buChar char="-"/>
            </a:pPr>
            <a:r>
              <a:rPr lang="fr-FR" b="1" dirty="0" smtClean="0"/>
              <a:t>Le droit d’être informé de la nature et de la cause de l’accusation portée contre lui.</a:t>
            </a:r>
          </a:p>
          <a:p>
            <a:pPr algn="just">
              <a:buFontTx/>
              <a:buChar char="-"/>
            </a:pPr>
            <a:r>
              <a:rPr lang="fr-FR" dirty="0" smtClean="0"/>
              <a:t>Dans le plus court délai, dans une langue qu’il comprend et d’une manière détaillée, de la nature de la cause de l’accusation de la cause portée contre lui. Information de la cause de l’accusation, et information sur la qualification juridique de ces faits pour lui permettre de se défendre. La personne a le droit d’être informée des charges retenues contre elle ». Ce droit de la personne peut s’appliquer dès le stade de l’enquête.</a:t>
            </a:r>
            <a:endParaRPr lang="fr-FR" b="1" dirty="0" smtClean="0"/>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just">
              <a:buNone/>
            </a:pPr>
            <a:r>
              <a:rPr lang="fr-FR" b="1" dirty="0">
                <a:hlinkClick r:id="rId2"/>
              </a:rPr>
              <a:t>Section III : Autres principes de la procédure pénale</a:t>
            </a:r>
            <a:r>
              <a:rPr lang="fr-FR" b="1" dirty="0"/>
              <a:t> </a:t>
            </a:r>
            <a:endParaRPr lang="fr-FR" dirty="0"/>
          </a:p>
          <a:p>
            <a:r>
              <a:rPr lang="fr-FR" b="1" dirty="0" smtClean="0"/>
              <a:t>Le droit de disposer du temps et des facilités nécessaires à la préparation de sa défense</a:t>
            </a:r>
            <a:endParaRPr lang="fr-FR" dirty="0" smtClean="0"/>
          </a:p>
          <a:p>
            <a:pPr algn="just"/>
            <a:r>
              <a:rPr lang="fr-FR" dirty="0" smtClean="0"/>
              <a:t>Pour apprécier si le respect de ce droit a était effectif il faut apprécier une situation in </a:t>
            </a:r>
            <a:r>
              <a:rPr lang="fr-FR" dirty="0" err="1" smtClean="0"/>
              <a:t>concreto</a:t>
            </a:r>
            <a:r>
              <a:rPr lang="fr-FR" dirty="0" smtClean="0"/>
              <a:t> en fonction des circonstances de la cause et de la complexité de l’affaire. Ce droit d’être en situation de préparer sa défense implique pour sa personne l’accès au dossier. Ainsi l’accès de l’accusé ou de son avocat au dossier de la procédure y compris pendant la phase préparatoire du procès, cet accès est une des conditions fondamentales du respect des droits de la défense. En effet une personne ne peut se défendre efficacement que si elle a connaissance des éléments à charge ou à décharge résultant des investigations conduites par les services de police, gendarmerie ou par le juge d’instruction.</a:t>
            </a:r>
          </a:p>
          <a:p>
            <a:pPr algn="just">
              <a:buFontTx/>
              <a:buChar char="-"/>
            </a:pPr>
            <a:endParaRPr lang="fr-FR" dirty="0"/>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buNone/>
            </a:pPr>
            <a:r>
              <a:rPr lang="fr-FR" b="1" dirty="0">
                <a:hlinkClick r:id="rId2"/>
              </a:rPr>
              <a:t>Section III : Autres principes de la procédure pénale</a:t>
            </a:r>
            <a:r>
              <a:rPr lang="fr-FR" b="1" dirty="0"/>
              <a:t> </a:t>
            </a:r>
            <a:endParaRPr lang="fr-FR" dirty="0"/>
          </a:p>
          <a:p>
            <a:r>
              <a:rPr lang="fr-FR" dirty="0" smtClean="0"/>
              <a:t>Le droit de se défendre soi même ou avec l’assistance d’un avocat.</a:t>
            </a:r>
          </a:p>
          <a:p>
            <a:pPr algn="just">
              <a:buFontTx/>
              <a:buChar char="-"/>
            </a:pPr>
            <a:r>
              <a:rPr lang="fr-FR" dirty="0" smtClean="0"/>
              <a:t>le droit de se faire défendre par représentation sans comparaitre personnellement.</a:t>
            </a:r>
          </a:p>
          <a:p>
            <a:r>
              <a:rPr lang="fr-FR" b="1" dirty="0" smtClean="0"/>
              <a:t>Le droit de convoquer et d’interroger les témoins</a:t>
            </a:r>
          </a:p>
          <a:p>
            <a:r>
              <a:rPr lang="fr-FR" dirty="0" smtClean="0"/>
              <a:t>Reconnaissance de l’accusé de participer à la recherche des preuves. Ce droit peut être considéré comme un corollaire du principe de l’égalité des armes, mais ca pourrait être aussi considéré comme une application du principe du contradictoire (on en parlera lors de la preuve pénale).</a:t>
            </a:r>
          </a:p>
          <a:p>
            <a:pPr algn="just">
              <a:buFontTx/>
              <a:buChar char="-"/>
            </a:pPr>
            <a:endParaRPr lang="fr-FR" dirty="0" smtClean="0"/>
          </a:p>
          <a:p>
            <a:pPr algn="just">
              <a:buFontTx/>
              <a:buChar char="-"/>
            </a:pPr>
            <a:endParaRPr lang="fr-FR" dirty="0"/>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buNone/>
            </a:pPr>
            <a:r>
              <a:rPr lang="fr-FR" b="1" dirty="0">
                <a:hlinkClick r:id="rId2"/>
              </a:rPr>
              <a:t>Section III : Autres principes de la procédure pénale</a:t>
            </a:r>
            <a:r>
              <a:rPr lang="fr-FR" b="1" dirty="0"/>
              <a:t> </a:t>
            </a:r>
            <a:endParaRPr lang="fr-FR" dirty="0"/>
          </a:p>
          <a:p>
            <a:r>
              <a:rPr lang="fr-FR" b="1" dirty="0" smtClean="0"/>
              <a:t>Le droit à l’assistance gratuite d’un interprète</a:t>
            </a:r>
          </a:p>
          <a:p>
            <a:r>
              <a:rPr lang="fr-FR" dirty="0" smtClean="0"/>
              <a:t>Le droit de se faire assister gratuitement d’un interprète s’il ne comprend pas ou ne parle pas la langue employée à l’audience. Ceci va concerner les étrangers qui ne parlent pas la langue du pays qui les a traduit en justice. Il ya des interprètes en langue des signes pour les sourds et muet. Le droit à l’interprète c’est pour toute la procédure</a:t>
            </a:r>
          </a:p>
          <a:p>
            <a:pPr algn="just">
              <a:buFontTx/>
              <a:buChar char="-"/>
            </a:pPr>
            <a:endParaRPr lang="fr-FR" dirty="0"/>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just">
              <a:buNone/>
            </a:pPr>
            <a:r>
              <a:rPr lang="fr-FR" b="1" dirty="0">
                <a:hlinkClick r:id="rId2"/>
              </a:rPr>
              <a:t>Section III : Autres principes de la procédure pénale</a:t>
            </a:r>
            <a:r>
              <a:rPr lang="fr-FR" b="1" dirty="0"/>
              <a:t> </a:t>
            </a:r>
            <a:endParaRPr lang="fr-FR" dirty="0"/>
          </a:p>
          <a:p>
            <a:r>
              <a:rPr lang="fr-FR" b="1" dirty="0" smtClean="0"/>
              <a:t>il y a premièrement les droits des victimes dans le procès pénal : ils sont pour certain très proches des droits de la personne mise en cause, ce qui est logique.</a:t>
            </a:r>
            <a:endParaRPr lang="fr-FR" dirty="0" smtClean="0"/>
          </a:p>
          <a:p>
            <a:r>
              <a:rPr lang="fr-FR" dirty="0" smtClean="0"/>
              <a:t>On peut voir 3 aspects dans ces droits :</a:t>
            </a:r>
          </a:p>
          <a:p>
            <a:r>
              <a:rPr lang="fr-FR" dirty="0" smtClean="0"/>
              <a:t>le droit d’accéder au juge pénal en se constituant partie civil</a:t>
            </a:r>
          </a:p>
          <a:p>
            <a:r>
              <a:rPr lang="fr-FR" dirty="0" smtClean="0"/>
              <a:t>Le droit à l’assistance d’un avocat, droit à l’aide juridictionnelle, et droit à l’interprète.</a:t>
            </a:r>
          </a:p>
          <a:p>
            <a:r>
              <a:rPr lang="fr-FR" dirty="0" smtClean="0"/>
              <a:t>Le droit d’obtenir réparation du dommage qu’elle a subit</a:t>
            </a:r>
          </a:p>
          <a:p>
            <a:r>
              <a:rPr lang="fr-FR" dirty="0" smtClean="0"/>
              <a:t>Il y a des dispositions tendant à assurer la garantie des droits des victimes</a:t>
            </a:r>
          </a:p>
          <a:p>
            <a:pPr algn="just">
              <a:buFontTx/>
              <a:buChar char="-"/>
            </a:pPr>
            <a:endParaRPr lang="fr-FR" dirty="0"/>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just">
              <a:buNone/>
            </a:pPr>
            <a:r>
              <a:rPr lang="fr-FR" b="1" dirty="0">
                <a:hlinkClick r:id="rId2"/>
              </a:rPr>
              <a:t>Section III : Autres principes de la procédure pénale</a:t>
            </a:r>
            <a:r>
              <a:rPr lang="fr-FR" b="1" dirty="0"/>
              <a:t> </a:t>
            </a:r>
            <a:endParaRPr lang="fr-FR" dirty="0"/>
          </a:p>
          <a:p>
            <a:pPr algn="just"/>
            <a:r>
              <a:rPr lang="fr-FR" b="1" dirty="0" smtClean="0"/>
              <a:t>Ce sera par l’information qui peut émaner de deux sources, d’abord il y a une information et une garantie des droits des victimes par les différents acteurs du procès pénal.</a:t>
            </a:r>
          </a:p>
          <a:p>
            <a:pPr algn="just">
              <a:buNone/>
            </a:pPr>
            <a:endParaRPr lang="fr-FR" dirty="0" smtClean="0"/>
          </a:p>
          <a:p>
            <a:pPr algn="just"/>
            <a:r>
              <a:rPr lang="fr-FR" dirty="0" smtClean="0"/>
              <a:t>Dans le CPP il y a pas mal de dispositions qui imposent aux différents acteurs du procès pénal d’informer la victime de ses droits et d’en faciliter l’exercice. On le trouve au stade de l’enquête de flagrance ou de l’enquête préliminaire. Pendant une procédure d’instruction là c’est le juge d’instruction qui va informer la victime. Ensuite il peut y avoir une information et une garantie des droits des victimes par le juge délégué aux victimes</a:t>
            </a:r>
          </a:p>
          <a:p>
            <a:pPr algn="just">
              <a:buFontTx/>
              <a:buChar char="-"/>
            </a:pPr>
            <a:endParaRPr lang="fr-FR" dirty="0"/>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algn="just">
              <a:buNone/>
            </a:pPr>
            <a:r>
              <a:rPr lang="fr-FR" b="1" dirty="0">
                <a:hlinkClick r:id="rId2"/>
              </a:rPr>
              <a:t>Section III : Autres principes de la procédure pénale</a:t>
            </a:r>
            <a:r>
              <a:rPr lang="fr-FR" b="1" dirty="0"/>
              <a:t> </a:t>
            </a:r>
            <a:endParaRPr lang="fr-FR" dirty="0"/>
          </a:p>
          <a:p>
            <a:r>
              <a:rPr lang="fr-FR" b="1" dirty="0" smtClean="0"/>
              <a:t>Les principes relatifs à la preuve:</a:t>
            </a:r>
          </a:p>
          <a:p>
            <a:pPr>
              <a:buNone/>
            </a:pPr>
            <a:endParaRPr lang="fr-FR" b="1" dirty="0" smtClean="0"/>
          </a:p>
          <a:p>
            <a:r>
              <a:rPr lang="fr-FR" dirty="0" smtClean="0"/>
              <a:t>La preuve c’est le pivot de la PP. La preuve en matière pénale c’est ce qui permet d’affirmer l’existence ou la non existence d’un fait donné. La preuve ce sera l’élément qui démontrera l’existence éventuelle d’une infraction, et l’élément qui permettra d’établir qui en sont les auteurs. La preuve va faire l’objet d’un élaboration progressive, qui va s’effectuer tout au long de la phase de la procédure on va parler de cet élément étant entendu que l’on aura des changements terminologique, on ne parle de preuve qu’à la preuve du procès. Parfois on parle de soupçons au niveau de l’enquête, des indices, des raisons plosives de soupçonner qu’une personne a commis une infraction. Pour pouvoir mettre quelqu’un en examen là il faudra être en présence d’indice graves ou concordant, (ce n’est plus des indices simples) rendant vraisemblable la participation de la personne aux fait dont est saisi le juge d’instruction. Mais à al fin de l’instruction pour que juge puisse renvoyer quelqu’un en jugement, s’il n’y a pas assez de charges il rendra une ordonnance de non lieu à renvoyer en jugement. Lors du jugement les charges devront devenir des preuves, si elles ne deviennent pas des preuves on ne peut pas condamner la personne.</a:t>
            </a:r>
          </a:p>
          <a:p>
            <a:pPr algn="just">
              <a:buFontTx/>
              <a:buChar char="-"/>
            </a:pPr>
            <a:endParaRPr lang="fr-FR" dirty="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buNone/>
            </a:pPr>
            <a:r>
              <a:rPr lang="fr-FR" b="1" dirty="0">
                <a:hlinkClick r:id="rId2"/>
              </a:rPr>
              <a:t>Section III : Autres principes de la procédure pénale</a:t>
            </a:r>
            <a:r>
              <a:rPr lang="fr-FR" b="1" dirty="0"/>
              <a:t> </a:t>
            </a:r>
            <a:endParaRPr lang="fr-FR" dirty="0"/>
          </a:p>
          <a:p>
            <a:pPr algn="just">
              <a:buFontTx/>
              <a:buChar char="-"/>
            </a:pPr>
            <a:r>
              <a:rPr lang="fr-FR" dirty="0" smtClean="0"/>
              <a:t>Quand on parle de cette recherche de la preuve, on peut se poser plusieurs question : qui doit prouver ? Comment ? Quelle sera la force probante des preuves ? Ces questions ont peut les corréler avec des principes qui relèvent des principes directeurs, ainsi on pourra parler du principe de la présomption d’innocence, ensuite le principe de la liberté de la preuve (loyauté), et enfin le principe le principe de l’intime conviction du juge qui permet de voir comment on apprécie la preuve. (Force probante des preuves ?).</a:t>
            </a:r>
            <a:endParaRPr lang="fr-FR"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0" y="0"/>
            <a:ext cx="9144000" cy="6858000"/>
          </a:xfrm>
        </p:spPr>
        <p:txBody>
          <a:bodyPr>
            <a:normAutofit fontScale="92500" lnSpcReduction="10000"/>
          </a:bodyPr>
          <a:lstStyle/>
          <a:p>
            <a:r>
              <a:rPr lang="fr-FR" dirty="0">
                <a:hlinkClick r:id="rId2"/>
              </a:rPr>
              <a:t>Partie  </a:t>
            </a:r>
            <a:r>
              <a:rPr lang="fr-FR" dirty="0" smtClean="0">
                <a:hlinkClick r:id="rId2"/>
              </a:rPr>
              <a:t>1</a:t>
            </a:r>
            <a:r>
              <a:rPr lang="fr-FR" dirty="0">
                <a:hlinkClick r:id="rId2"/>
              </a:rPr>
              <a:t> : </a:t>
            </a:r>
            <a:r>
              <a:rPr lang="fr-FR" dirty="0" smtClean="0">
                <a:hlinkClick r:id="rId2"/>
              </a:rPr>
              <a:t>L'enquête</a:t>
            </a:r>
            <a:endParaRPr lang="fr-FR" dirty="0" smtClean="0"/>
          </a:p>
          <a:p>
            <a:endParaRPr lang="fr-FR" dirty="0"/>
          </a:p>
          <a:p>
            <a:r>
              <a:rPr lang="fr-FR" dirty="0">
                <a:hlinkClick r:id="rId2"/>
              </a:rPr>
              <a:t>Chapitre I : L’enquête préliminaire</a:t>
            </a:r>
            <a:endParaRPr lang="fr-FR" dirty="0"/>
          </a:p>
          <a:p>
            <a:r>
              <a:rPr lang="fr-FR" dirty="0">
                <a:hlinkClick r:id="rId2"/>
              </a:rPr>
              <a:t>Section I : la police judiciaire</a:t>
            </a:r>
            <a:endParaRPr lang="fr-FR" dirty="0"/>
          </a:p>
          <a:p>
            <a:r>
              <a:rPr lang="fr-FR" dirty="0">
                <a:hlinkClick r:id="rId2"/>
              </a:rPr>
              <a:t>Section II : les Procès verbaux établis par la PJ</a:t>
            </a:r>
            <a:endParaRPr lang="fr-FR" dirty="0"/>
          </a:p>
          <a:p>
            <a:r>
              <a:rPr lang="fr-FR" dirty="0">
                <a:hlinkClick r:id="rId2"/>
              </a:rPr>
              <a:t>Section III :   Les actes de la PJ </a:t>
            </a:r>
            <a:r>
              <a:rPr lang="fr-FR" dirty="0" smtClean="0">
                <a:hlinkClick r:id="rId2"/>
              </a:rPr>
              <a:t>:</a:t>
            </a:r>
            <a:endParaRPr lang="fr-FR" dirty="0" smtClean="0"/>
          </a:p>
          <a:p>
            <a:endParaRPr lang="fr-FR" dirty="0"/>
          </a:p>
          <a:p>
            <a:r>
              <a:rPr lang="fr-FR" dirty="0">
                <a:hlinkClick r:id="rId2"/>
              </a:rPr>
              <a:t>Chapitre II : L'enquête en cas de </a:t>
            </a:r>
            <a:r>
              <a:rPr lang="fr-FR" dirty="0" smtClean="0">
                <a:hlinkClick r:id="rId2"/>
              </a:rPr>
              <a:t>flagrance</a:t>
            </a:r>
            <a:endParaRPr lang="fr-FR" dirty="0" smtClean="0"/>
          </a:p>
          <a:p>
            <a:endParaRPr lang="fr-FR" dirty="0"/>
          </a:p>
          <a:p>
            <a:r>
              <a:rPr lang="fr-FR" dirty="0">
                <a:hlinkClick r:id="rId2"/>
              </a:rPr>
              <a:t>Chapitre III : la responsabilité de la PJ</a:t>
            </a:r>
            <a:endParaRPr lang="fr-FR" dirty="0"/>
          </a:p>
          <a:p>
            <a:r>
              <a:rPr lang="fr-FR" dirty="0">
                <a:hlinkClick r:id="rId2"/>
              </a:rPr>
              <a:t>Section I : La responsabilité disciplinaire</a:t>
            </a:r>
            <a:endParaRPr lang="fr-FR" dirty="0"/>
          </a:p>
          <a:p>
            <a:r>
              <a:rPr lang="fr-FR" dirty="0">
                <a:hlinkClick r:id="rId2"/>
              </a:rPr>
              <a:t>Section II : La responsabilité pénale</a:t>
            </a:r>
            <a:endParaRPr lang="fr-FR" dirty="0"/>
          </a:p>
          <a:p>
            <a:r>
              <a:rPr lang="fr-FR" dirty="0">
                <a:hlinkClick r:id="rId2"/>
              </a:rPr>
              <a:t>Section III : La responsabilité civile</a:t>
            </a:r>
            <a:endParaRPr lang="fr-FR" dirty="0"/>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just">
              <a:buNone/>
            </a:pPr>
            <a:r>
              <a:rPr lang="fr-FR" b="1" dirty="0">
                <a:hlinkClick r:id="rId2"/>
              </a:rPr>
              <a:t>Section III : Autres principes de la procédure pénale</a:t>
            </a:r>
            <a:r>
              <a:rPr lang="fr-FR" b="1" dirty="0"/>
              <a:t> </a:t>
            </a:r>
            <a:endParaRPr lang="fr-FR" dirty="0"/>
          </a:p>
          <a:p>
            <a:r>
              <a:rPr lang="fr-FR" b="1" dirty="0" smtClean="0"/>
              <a:t>Les conséquences de ce principe</a:t>
            </a:r>
          </a:p>
          <a:p>
            <a:r>
              <a:rPr lang="fr-FR" dirty="0" smtClean="0"/>
              <a:t>Il va concerner l’ensemble de la procédure, c‘est à l’accusation de prouver la culpabilité de la personne et dès lors la </a:t>
            </a:r>
            <a:r>
              <a:rPr lang="fr-FR" b="1" dirty="0" smtClean="0"/>
              <a:t>charge de la preuve pèse sur le demandeur</a:t>
            </a:r>
            <a:r>
              <a:rPr lang="fr-FR" dirty="0" smtClean="0"/>
              <a:t>. Le ministère doit rapporter la preuve des trois éléments constitutifs de l’infraction (droit pénal général). </a:t>
            </a:r>
            <a:r>
              <a:rPr lang="fr-FR" b="1" dirty="0" smtClean="0"/>
              <a:t>Le doute profite à l’accusé.</a:t>
            </a:r>
            <a:r>
              <a:rPr lang="fr-FR" dirty="0" smtClean="0"/>
              <a:t> On dit que la personne a été relaxée au bénéfice du doute. On dit : Relaxé devant le TC, et acquitté devant la cour d’assise. Parfois il y a des causes d’impunité : faits justificatifs (droit pénal général) qui vont venir en aide à la personne.</a:t>
            </a:r>
          </a:p>
          <a:p>
            <a:r>
              <a:rPr lang="fr-FR" dirty="0" smtClean="0"/>
              <a:t>Le champ d’application du principe</a:t>
            </a:r>
          </a:p>
          <a:p>
            <a:r>
              <a:rPr lang="fr-FR" dirty="0" smtClean="0"/>
              <a:t>Ce principe va connaître quelques limites.</a:t>
            </a:r>
          </a:p>
          <a:p>
            <a:r>
              <a:rPr lang="fr-FR" dirty="0" smtClean="0"/>
              <a:t>Atteintes effectuées par le législateur</a:t>
            </a:r>
          </a:p>
          <a:p>
            <a:pPr algn="just">
              <a:buFontTx/>
              <a:buChar char="-"/>
            </a:pPr>
            <a:endParaRPr lang="fr-FR" dirty="0"/>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buNone/>
            </a:pPr>
            <a:r>
              <a:rPr lang="fr-FR" b="1" dirty="0">
                <a:hlinkClick r:id="rId2"/>
              </a:rPr>
              <a:t>Section III : Autres principes de la procédure pénale</a:t>
            </a:r>
            <a:r>
              <a:rPr lang="fr-FR" b="1" dirty="0"/>
              <a:t> </a:t>
            </a:r>
            <a:endParaRPr lang="fr-FR" dirty="0"/>
          </a:p>
          <a:p>
            <a:pPr algn="just">
              <a:buFontTx/>
              <a:buChar char="-"/>
            </a:pPr>
            <a:r>
              <a:rPr lang="fr-FR" dirty="0" smtClean="0"/>
              <a:t>Parfois la preuve de la participation à l’infraction va être extrêmement difficile à rapporter. Dans ce cas là, on va assister à un </a:t>
            </a:r>
            <a:r>
              <a:rPr lang="fr-FR" u="sng" dirty="0" smtClean="0">
                <a:solidFill>
                  <a:srgbClr val="C00000"/>
                </a:solidFill>
              </a:rPr>
              <a:t>renversement de la charge </a:t>
            </a:r>
            <a:r>
              <a:rPr lang="fr-FR" dirty="0" smtClean="0"/>
              <a:t>de la preuve. C’est à dire que ce ne sera plus à l’accusation de prouver la culpabilité de la personne, mais à cette personne de prouver son innocence. On renverse la situation. On se trouve la dans des présomptions de culpabilité. Ceci est grave et c’est donc très encadré. Ces présomptions de culpabilité ont été très encadrées par la cour européenne des droits de l’Homme.</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buNone/>
            </a:pPr>
            <a:r>
              <a:rPr lang="fr-FR" b="1" dirty="0">
                <a:hlinkClick r:id="rId2"/>
              </a:rPr>
              <a:t>Section III : Autres principes de la procédure pénale</a:t>
            </a:r>
            <a:r>
              <a:rPr lang="fr-FR" b="1" dirty="0"/>
              <a:t> </a:t>
            </a:r>
            <a:endParaRPr lang="fr-FR" dirty="0"/>
          </a:p>
          <a:p>
            <a:pPr algn="just">
              <a:buFontTx/>
              <a:buChar char="-"/>
            </a:pPr>
            <a:r>
              <a:rPr lang="fr-FR" dirty="0" smtClean="0"/>
              <a:t>il y a des présomptions de culpabilité, par exemple pour protéger les mineurs. Par exemple une personne qui a autorité sur un mineur qui commet des infractions, cette personne a beaucoup de choses chez elle que le mineur a piqué, l’adulte ne peut pas justifier des ressources qui lui ont permis d’avoir tous ces biens. La personne pourra être condamnée pour recel : profiter des biens volés. </a:t>
            </a:r>
            <a:endParaRPr lang="fr-FR" dirty="0"/>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buNone/>
            </a:pPr>
            <a:r>
              <a:rPr lang="fr-FR" b="1" dirty="0">
                <a:hlinkClick r:id="rId2"/>
              </a:rPr>
              <a:t>Section III : Autres principes de la procédure pénale</a:t>
            </a:r>
            <a:r>
              <a:rPr lang="fr-FR" b="1" dirty="0"/>
              <a:t> </a:t>
            </a:r>
            <a:endParaRPr lang="fr-FR" dirty="0"/>
          </a:p>
          <a:p>
            <a:r>
              <a:rPr lang="fr-FR" b="1" dirty="0" smtClean="0"/>
              <a:t>Le principe de la liberté de la preuve</a:t>
            </a:r>
          </a:p>
          <a:p>
            <a:r>
              <a:rPr lang="fr-FR" dirty="0" smtClean="0"/>
              <a:t>Ce principe n’a jamais fait l’objet d’une définition véritable. Il y a eu beaucoup de polémiques. La police et la justice ont aujourd’hui des moyens d’investigation beaucoup plus important qu’autrefois. La loi a donnée des pouvoirs tout à fait important à la police et à la justice pour pouvoir rechercher les infractions. C’est pour cela que ce principe de la liberté de la preuve sera un petit peu contrebalancé par un autre principe dégagé par la doctrine : celui de la loyauté de la preuve</a:t>
            </a:r>
          </a:p>
          <a:p>
            <a:pPr algn="just">
              <a:buFontTx/>
              <a:buChar char="-"/>
            </a:pPr>
            <a:endParaRPr lang="fr-FR" dirty="0"/>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just">
              <a:buNone/>
            </a:pPr>
            <a:r>
              <a:rPr lang="fr-FR" b="1" dirty="0">
                <a:hlinkClick r:id="rId2"/>
              </a:rPr>
              <a:t>Section III : Autres principes de la procédure pénale</a:t>
            </a:r>
            <a:r>
              <a:rPr lang="fr-FR" b="1" dirty="0"/>
              <a:t> </a:t>
            </a:r>
            <a:endParaRPr lang="fr-FR" dirty="0"/>
          </a:p>
          <a:p>
            <a:pPr algn="just"/>
            <a:r>
              <a:rPr lang="fr-FR" b="1" dirty="0" smtClean="0"/>
              <a:t>Le principe de l’intime conviction</a:t>
            </a:r>
          </a:p>
          <a:p>
            <a:pPr algn="just"/>
            <a:r>
              <a:rPr lang="fr-FR" dirty="0" smtClean="0"/>
              <a:t>Le problème posé est l’appréciation de la preuve. Quelle sera la valeur probante des preuves ? Aujourd’hui on est plus dans le système de la preuve légale mais dans le système de la preuve morale, ou intime conviction du juge. </a:t>
            </a:r>
          </a:p>
          <a:p>
            <a:pPr algn="just">
              <a:buNone/>
            </a:pPr>
            <a:endParaRPr lang="fr-FR" dirty="0" smtClean="0"/>
          </a:p>
          <a:p>
            <a:pPr algn="just">
              <a:buFontTx/>
              <a:buChar char="-"/>
            </a:pPr>
            <a:r>
              <a:rPr lang="fr-FR" dirty="0" smtClean="0"/>
              <a:t>Ce principe de l’intime conviction a une portée assez importante, mais ce principe va connaître non pas une limite mais un corolaire pour le contrebalancer : c’est le principe du contradictoire. Ce principe du contradictoire est celui qui garantit l’exercice d’une prérogative capitale pour un justiciable : c’est l’exercice des droits de la défense</a:t>
            </a:r>
            <a:endParaRPr lang="fr-FR" dirty="0"/>
          </a:p>
          <a:p>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457200" y="1268413"/>
            <a:ext cx="8229600" cy="4751387"/>
          </a:xfrm>
        </p:spPr>
        <p:txBody>
          <a:bodyPr/>
          <a:lstStyle/>
          <a:p>
            <a:endParaRPr lang="fr-FR" sz="2000" smtClean="0">
              <a:solidFill>
                <a:srgbClr val="800000"/>
              </a:solidFill>
              <a:latin typeface="Comic Sans MS" pitchFamily="66" charset="0"/>
            </a:endParaRPr>
          </a:p>
          <a:p>
            <a:endParaRPr lang="fr-FR" sz="2000" b="1" smtClean="0">
              <a:solidFill>
                <a:srgbClr val="800000"/>
              </a:solidFill>
              <a:latin typeface="Comic Sans MS" pitchFamily="66" charset="0"/>
            </a:endParaRPr>
          </a:p>
          <a:p>
            <a:endParaRPr lang="fr-FR" sz="2000" b="1" smtClean="0">
              <a:solidFill>
                <a:srgbClr val="800000"/>
              </a:solidFill>
              <a:latin typeface="Comic Sans MS" pitchFamily="66" charset="0"/>
            </a:endParaRPr>
          </a:p>
        </p:txBody>
      </p:sp>
      <p:sp>
        <p:nvSpPr>
          <p:cNvPr id="4100" name="Rectangle 4"/>
          <p:cNvSpPr>
            <a:spLocks noChangeArrowheads="1"/>
          </p:cNvSpPr>
          <p:nvPr/>
        </p:nvSpPr>
        <p:spPr bwMode="auto">
          <a:xfrm>
            <a:off x="611188" y="0"/>
            <a:ext cx="7878762" cy="7971413"/>
          </a:xfrm>
          <a:prstGeom prst="rect">
            <a:avLst/>
          </a:prstGeom>
          <a:noFill/>
          <a:ln w="9525">
            <a:noFill/>
            <a:miter lim="800000"/>
            <a:headEnd/>
            <a:tailEnd/>
          </a:ln>
        </p:spPr>
        <p:txBody>
          <a:bodyPr anchor="ctr">
            <a:spAutoFit/>
          </a:bodyPr>
          <a:lstStyle/>
          <a:p>
            <a:pPr>
              <a:defRPr/>
            </a:pPr>
            <a:r>
              <a:rPr lang="fr-FR" sz="1600" b="1" dirty="0">
                <a:effectLst>
                  <a:outerShdw blurRad="50800" dist="38100" algn="tr" rotWithShape="0">
                    <a:prstClr val="black">
                      <a:alpha val="40000"/>
                    </a:prstClr>
                  </a:outerShdw>
                </a:effectLst>
                <a:cs typeface="Arial" charset="0"/>
              </a:rPr>
              <a:t>Le cadre juridique:</a:t>
            </a:r>
          </a:p>
          <a:p>
            <a:pPr>
              <a:defRPr/>
            </a:pPr>
            <a:r>
              <a:rPr lang="fr-FR" sz="1600" b="1" dirty="0">
                <a:effectLst>
                  <a:outerShdw blurRad="50800" dist="38100" algn="tr" rotWithShape="0">
                    <a:prstClr val="black">
                      <a:alpha val="40000"/>
                    </a:prstClr>
                  </a:outerShdw>
                </a:effectLst>
                <a:cs typeface="Arial" charset="0"/>
              </a:rPr>
              <a:t>- Le code pénal: DAHIR</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N°</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1-59-413</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DU</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28</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JOUMADA</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II</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1382</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(26NOVEMBRE</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1962)</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PORTANT</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APPROBATION</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DU</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TEXTE</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DU</a:t>
            </a:r>
            <a:r>
              <a:rPr lang="fr-FR" sz="1600" b="1" dirty="0">
                <a:cs typeface="Arial" charset="0"/>
              </a:rPr>
              <a:t> </a:t>
            </a:r>
            <a:r>
              <a:rPr lang="fr-FR" sz="1600" b="1" dirty="0">
                <a:effectLst>
                  <a:outerShdw blurRad="50800" dist="38100" algn="tr" rotWithShape="0">
                    <a:prstClr val="black">
                      <a:alpha val="40000"/>
                    </a:prstClr>
                  </a:outerShdw>
                </a:effectLst>
                <a:cs typeface="Arial" charset="0"/>
              </a:rPr>
              <a:t>CODE</a:t>
            </a:r>
            <a:r>
              <a:rPr lang="fr-FR" sz="1600" b="1" dirty="0">
                <a:cs typeface="Arial" charset="0"/>
              </a:rPr>
              <a:t> </a:t>
            </a:r>
            <a:r>
              <a:rPr lang="fr-FR" sz="1600" b="1" dirty="0" smtClean="0">
                <a:effectLst>
                  <a:outerShdw blurRad="50800" dist="38100" algn="tr" rotWithShape="0">
                    <a:prstClr val="black">
                      <a:alpha val="40000"/>
                    </a:prstClr>
                  </a:outerShdw>
                </a:effectLst>
                <a:cs typeface="Arial" charset="0"/>
              </a:rPr>
              <a:t>PENAL</a:t>
            </a:r>
            <a:endParaRPr lang="fr-FR" sz="1600" b="1" dirty="0">
              <a:cs typeface="Arial" charset="0"/>
            </a:endParaRPr>
          </a:p>
          <a:p>
            <a:pPr>
              <a:defRPr/>
            </a:pPr>
            <a:endParaRPr lang="fr-FR" sz="1600" b="1" dirty="0">
              <a:effectLst>
                <a:outerShdw blurRad="50800" dist="38100" algn="tr" rotWithShape="0">
                  <a:prstClr val="black">
                    <a:alpha val="40000"/>
                  </a:prstClr>
                </a:outerShdw>
              </a:effectLst>
              <a:cs typeface="Arial" charset="0"/>
            </a:endParaRPr>
          </a:p>
          <a:p>
            <a:pPr>
              <a:defRPr/>
            </a:pPr>
            <a:r>
              <a:rPr lang="fr-FR" sz="1600" dirty="0">
                <a:cs typeface="Arial" charset="0"/>
              </a:rPr>
              <a:t>Loi n° 103-13 relative à la lutte contre les violences faites aux femmes promulguée par le dahir n° 1-18-19 du 5 </a:t>
            </a:r>
            <a:r>
              <a:rPr lang="fr-FR" sz="1600" dirty="0" err="1">
                <a:cs typeface="Arial" charset="0"/>
              </a:rPr>
              <a:t>joumada</a:t>
            </a:r>
            <a:r>
              <a:rPr lang="fr-FR" sz="1600" dirty="0">
                <a:cs typeface="Arial" charset="0"/>
              </a:rPr>
              <a:t> II 1439 (22 février 2018) ; Bulletin Officiel n° 6688 du 21 </a:t>
            </a:r>
            <a:r>
              <a:rPr lang="fr-FR" sz="1600" dirty="0" err="1">
                <a:cs typeface="Arial" charset="0"/>
              </a:rPr>
              <a:t>chaoual</a:t>
            </a:r>
            <a:r>
              <a:rPr lang="fr-FR" sz="1600" dirty="0">
                <a:cs typeface="Arial" charset="0"/>
              </a:rPr>
              <a:t> 1439 (5 juillet 2018</a:t>
            </a:r>
            <a:r>
              <a:rPr lang="fr-FR" sz="1600" dirty="0" smtClean="0">
                <a:cs typeface="Arial" charset="0"/>
              </a:rPr>
              <a:t>),</a:t>
            </a:r>
            <a:endParaRPr lang="fr-FR" sz="1600" dirty="0">
              <a:cs typeface="Arial" charset="0"/>
            </a:endParaRPr>
          </a:p>
          <a:p>
            <a:pPr>
              <a:defRPr/>
            </a:pPr>
            <a:endParaRPr lang="fr-FR" sz="1600" dirty="0">
              <a:cs typeface="Arial" charset="0"/>
            </a:endParaRPr>
          </a:p>
          <a:p>
            <a:pPr>
              <a:defRPr/>
            </a:pPr>
            <a:r>
              <a:rPr lang="fr-FR" sz="1600" dirty="0">
                <a:cs typeface="Arial" charset="0"/>
              </a:rPr>
              <a:t>Loi n° 27-14 relative à la lutte contre la traite des êtres humains promulguée par le dahir n° 1-16-127 du 21 </a:t>
            </a:r>
            <a:r>
              <a:rPr lang="fr-FR" sz="1600" dirty="0" err="1">
                <a:cs typeface="Arial" charset="0"/>
              </a:rPr>
              <a:t>kaada</a:t>
            </a:r>
            <a:r>
              <a:rPr lang="fr-FR" sz="1600" dirty="0">
                <a:cs typeface="Arial" charset="0"/>
              </a:rPr>
              <a:t> 1437 (25 août 2016) ; Bulletin Officiel n° 6526 du 15 </a:t>
            </a:r>
            <a:r>
              <a:rPr lang="fr-FR" sz="1600" dirty="0" err="1">
                <a:cs typeface="Arial" charset="0"/>
              </a:rPr>
              <a:t>rabii</a:t>
            </a:r>
            <a:r>
              <a:rPr lang="fr-FR" sz="1600" dirty="0">
                <a:cs typeface="Arial" charset="0"/>
              </a:rPr>
              <a:t> I 1438 (15 décembre </a:t>
            </a:r>
            <a:r>
              <a:rPr lang="fr-FR" sz="1600" dirty="0" smtClean="0">
                <a:cs typeface="Arial" charset="0"/>
              </a:rPr>
              <a:t>2016);</a:t>
            </a:r>
            <a:endParaRPr lang="fr-FR" sz="1600" dirty="0">
              <a:cs typeface="Arial" charset="0"/>
            </a:endParaRPr>
          </a:p>
          <a:p>
            <a:pPr>
              <a:defRPr/>
            </a:pPr>
            <a:endParaRPr lang="fr-FR" sz="1600" dirty="0">
              <a:cs typeface="Arial" charset="0"/>
            </a:endParaRPr>
          </a:p>
          <a:p>
            <a:pPr>
              <a:defRPr/>
            </a:pPr>
            <a:r>
              <a:rPr lang="fr-FR" sz="1600" dirty="0">
                <a:cs typeface="Arial" charset="0"/>
              </a:rPr>
              <a:t>Loi n° 73-15 modifiant et complétant certaines dispositions du code pénal promulguée par le dahir n° 1-16-104 du 13 </a:t>
            </a:r>
            <a:r>
              <a:rPr lang="fr-FR" sz="1600" dirty="0" err="1">
                <a:cs typeface="Arial" charset="0"/>
              </a:rPr>
              <a:t>chaoual</a:t>
            </a:r>
            <a:r>
              <a:rPr lang="fr-FR" sz="1600" dirty="0">
                <a:cs typeface="Arial" charset="0"/>
              </a:rPr>
              <a:t> 1437 (18 juillet 2016) ; Bulletin Officiel n° 6522 du 1er </a:t>
            </a:r>
            <a:r>
              <a:rPr lang="fr-FR" sz="1600" dirty="0" err="1">
                <a:cs typeface="Arial" charset="0"/>
              </a:rPr>
              <a:t>rabii</a:t>
            </a:r>
            <a:r>
              <a:rPr lang="fr-FR" sz="1600" dirty="0">
                <a:cs typeface="Arial" charset="0"/>
              </a:rPr>
              <a:t> I 1438 (1er décembre </a:t>
            </a:r>
            <a:r>
              <a:rPr lang="fr-FR" sz="1600" dirty="0" smtClean="0">
                <a:cs typeface="Arial" charset="0"/>
              </a:rPr>
              <a:t>2016);</a:t>
            </a:r>
            <a:endParaRPr lang="fr-FR" sz="1600" dirty="0">
              <a:cs typeface="Arial" charset="0"/>
            </a:endParaRPr>
          </a:p>
          <a:p>
            <a:pPr>
              <a:defRPr/>
            </a:pPr>
            <a:endParaRPr lang="fr-FR" sz="1600" dirty="0">
              <a:cs typeface="Arial" charset="0"/>
            </a:endParaRPr>
          </a:p>
          <a:p>
            <a:pPr>
              <a:defRPr/>
            </a:pPr>
            <a:r>
              <a:rPr lang="fr-FR" sz="1600" dirty="0">
                <a:cs typeface="Arial" charset="0"/>
              </a:rPr>
              <a:t>Loi n° 86-14 modifiant et complétant certaines dispositions du Code pénal et de la procédure pénale relatives à la lutte contre le terrorisme promulguée par le dahir n° 1-15-53 du 1er </a:t>
            </a:r>
            <a:r>
              <a:rPr lang="fr-FR" sz="1600" dirty="0" err="1">
                <a:cs typeface="Arial" charset="0"/>
              </a:rPr>
              <a:t>chaabane</a:t>
            </a:r>
            <a:r>
              <a:rPr lang="fr-FR" sz="1600" dirty="0">
                <a:cs typeface="Arial" charset="0"/>
              </a:rPr>
              <a:t> 1436 (20 mai 2015); Bulletin Officiel n° 6366 du 16 </a:t>
            </a:r>
            <a:r>
              <a:rPr lang="fr-FR" sz="1600" dirty="0" err="1">
                <a:cs typeface="Arial" charset="0"/>
              </a:rPr>
              <a:t>chaabane</a:t>
            </a:r>
            <a:r>
              <a:rPr lang="fr-FR" sz="1600" dirty="0">
                <a:cs typeface="Arial" charset="0"/>
              </a:rPr>
              <a:t> 1436 (4 juin 2015</a:t>
            </a:r>
            <a:r>
              <a:rPr lang="fr-FR" sz="1600" dirty="0" smtClean="0">
                <a:cs typeface="Arial" charset="0"/>
              </a:rPr>
              <a:t>);</a:t>
            </a:r>
            <a:endParaRPr lang="fr-FR" sz="1600" dirty="0">
              <a:cs typeface="Arial" charset="0"/>
            </a:endParaRPr>
          </a:p>
          <a:p>
            <a:pPr>
              <a:defRPr/>
            </a:pPr>
            <a:endParaRPr lang="fr-FR" sz="1600" dirty="0">
              <a:cs typeface="Arial" charset="0"/>
            </a:endParaRPr>
          </a:p>
          <a:p>
            <a:pPr>
              <a:buFontTx/>
              <a:buChar char="-"/>
              <a:defRPr/>
            </a:pPr>
            <a:r>
              <a:rPr lang="fr-FR" sz="1600" dirty="0">
                <a:cs typeface="Arial" charset="0"/>
              </a:rPr>
              <a:t>Loi n° 15-14 modifiant et complétant l’article 475 du code pénal promulguée par le dahir n° 1-14-06 du 20 </a:t>
            </a:r>
            <a:r>
              <a:rPr lang="fr-FR" sz="1600" dirty="0" err="1">
                <a:cs typeface="Arial" charset="0"/>
              </a:rPr>
              <a:t>rabii</a:t>
            </a:r>
            <a:r>
              <a:rPr lang="fr-FR" sz="1600" dirty="0">
                <a:cs typeface="Arial" charset="0"/>
              </a:rPr>
              <a:t> II 1435 (20 février 2014); Bulletin Officiel n° 6240 du 18 </a:t>
            </a:r>
            <a:r>
              <a:rPr lang="fr-FR" sz="1600" dirty="0" err="1">
                <a:cs typeface="Arial" charset="0"/>
              </a:rPr>
              <a:t>joumada</a:t>
            </a:r>
            <a:r>
              <a:rPr lang="fr-FR" sz="1600" dirty="0">
                <a:cs typeface="Arial" charset="0"/>
              </a:rPr>
              <a:t> I 1435 (20 mars </a:t>
            </a:r>
            <a:r>
              <a:rPr lang="fr-FR" sz="1600" dirty="0" smtClean="0">
                <a:cs typeface="Arial" charset="0"/>
              </a:rPr>
              <a:t>2014);</a:t>
            </a:r>
            <a:endParaRPr lang="fr-FR" sz="1600" dirty="0">
              <a:cs typeface="Arial" charset="0"/>
            </a:endParaRPr>
          </a:p>
          <a:p>
            <a:pPr>
              <a:buFontTx/>
              <a:buChar char="-"/>
              <a:defRPr/>
            </a:pPr>
            <a:endParaRPr lang="fr-FR" sz="1600" dirty="0">
              <a:cs typeface="Arial" charset="0"/>
            </a:endParaRPr>
          </a:p>
          <a:p>
            <a:pPr>
              <a:defRPr/>
            </a:pPr>
            <a:r>
              <a:rPr lang="fr-FR" sz="1600" dirty="0">
                <a:cs typeface="Arial" charset="0"/>
              </a:rPr>
              <a:t>-Loi n° 145-12 modifiant et complétant le Code Pénal, et la loi n° 43- 05 relative à la lutte contre le blanchiment de capitaux promulguée par le Dahir n°1-13-54 du 21 </a:t>
            </a:r>
            <a:r>
              <a:rPr lang="fr-FR" sz="1600" dirty="0" err="1">
                <a:cs typeface="Arial" charset="0"/>
              </a:rPr>
              <a:t>joumada</a:t>
            </a:r>
            <a:r>
              <a:rPr lang="fr-FR" sz="1600" dirty="0">
                <a:cs typeface="Arial" charset="0"/>
              </a:rPr>
              <a:t> II 1434 (2 mai 2013); Bulletin Officiel n° 6152 du 5 </a:t>
            </a:r>
            <a:r>
              <a:rPr lang="fr-FR" sz="1600" dirty="0" err="1">
                <a:cs typeface="Arial" charset="0"/>
              </a:rPr>
              <a:t>rejeb</a:t>
            </a:r>
            <a:r>
              <a:rPr lang="fr-FR" sz="1600" dirty="0">
                <a:cs typeface="Arial" charset="0"/>
              </a:rPr>
              <a:t> 1434 (16 mai 2013), p. 1935 ;</a:t>
            </a: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457200" y="1268413"/>
            <a:ext cx="8229600" cy="4751387"/>
          </a:xfrm>
        </p:spPr>
        <p:txBody>
          <a:bodyPr/>
          <a:lstStyle/>
          <a:p>
            <a:endParaRPr lang="fr-FR" sz="2000" i="1" smtClean="0">
              <a:solidFill>
                <a:srgbClr val="800000"/>
              </a:solidFill>
              <a:latin typeface="Comic Sans MS" pitchFamily="66" charset="0"/>
            </a:endParaRPr>
          </a:p>
          <a:p>
            <a:endParaRPr lang="fr-FR" sz="2000" b="1" i="1" smtClean="0">
              <a:solidFill>
                <a:srgbClr val="800000"/>
              </a:solidFill>
              <a:latin typeface="Comic Sans MS" pitchFamily="66" charset="0"/>
            </a:endParaRPr>
          </a:p>
          <a:p>
            <a:endParaRPr lang="fr-FR" sz="2000" b="1" smtClean="0">
              <a:solidFill>
                <a:srgbClr val="800000"/>
              </a:solidFill>
              <a:latin typeface="Comic Sans MS" pitchFamily="66" charset="0"/>
            </a:endParaRPr>
          </a:p>
        </p:txBody>
      </p:sp>
      <p:sp>
        <p:nvSpPr>
          <p:cNvPr id="4100" name="Rectangle 4"/>
          <p:cNvSpPr>
            <a:spLocks noChangeArrowheads="1"/>
          </p:cNvSpPr>
          <p:nvPr/>
        </p:nvSpPr>
        <p:spPr bwMode="auto">
          <a:xfrm>
            <a:off x="0" y="0"/>
            <a:ext cx="9144000" cy="7110413"/>
          </a:xfrm>
          <a:prstGeom prst="rect">
            <a:avLst/>
          </a:prstGeom>
          <a:noFill/>
          <a:ln w="9525">
            <a:noFill/>
            <a:miter lim="800000"/>
            <a:headEnd/>
            <a:tailEnd/>
          </a:ln>
        </p:spPr>
        <p:txBody>
          <a:bodyPr anchor="ctr">
            <a:spAutoFit/>
          </a:bodyPr>
          <a:lstStyle/>
          <a:p>
            <a:pPr>
              <a:defRPr/>
            </a:pPr>
            <a:r>
              <a:rPr lang="fr-FR" sz="1200" b="1" dirty="0">
                <a:effectLst>
                  <a:outerShdw blurRad="50800" dist="38100" algn="tr" rotWithShape="0">
                    <a:prstClr val="black">
                      <a:alpha val="40000"/>
                    </a:prstClr>
                  </a:outerShdw>
                </a:effectLst>
                <a:cs typeface="Arial" charset="0"/>
              </a:rPr>
              <a:t>Le cadre juridique:</a:t>
            </a:r>
          </a:p>
          <a:p>
            <a:pPr>
              <a:defRPr/>
            </a:pPr>
            <a:r>
              <a:rPr lang="fr-FR" dirty="0">
                <a:cs typeface="Arial" charset="0"/>
              </a:rPr>
              <a:t>Loi n° 10-11 modifiant et complétant l’article 517 du code pénal, promulguée par le dahir n° 1-11-152 du 16 ramadan 1432 (17 août 2011); Bulletin Officiel n° 5978 du 16 </a:t>
            </a:r>
            <a:r>
              <a:rPr lang="fr-FR" dirty="0" err="1">
                <a:cs typeface="Arial" charset="0"/>
              </a:rPr>
              <a:t>chaoual</a:t>
            </a:r>
            <a:r>
              <a:rPr lang="fr-FR" dirty="0">
                <a:cs typeface="Arial" charset="0"/>
              </a:rPr>
              <a:t> 1432 (15 septembre </a:t>
            </a:r>
            <a:r>
              <a:rPr lang="fr-FR" dirty="0" smtClean="0">
                <a:cs typeface="Arial" charset="0"/>
              </a:rPr>
              <a:t>2011);</a:t>
            </a:r>
            <a:endParaRPr lang="fr-FR" dirty="0">
              <a:cs typeface="Arial" charset="0"/>
            </a:endParaRPr>
          </a:p>
          <a:p>
            <a:pPr>
              <a:defRPr/>
            </a:pPr>
            <a:endParaRPr lang="fr-FR" dirty="0">
              <a:cs typeface="Arial" charset="0"/>
            </a:endParaRPr>
          </a:p>
          <a:p>
            <a:pPr>
              <a:defRPr/>
            </a:pPr>
            <a:r>
              <a:rPr lang="fr-FR" dirty="0">
                <a:cs typeface="Arial" charset="0"/>
              </a:rPr>
              <a:t>Loi n° 42-10 portant organisation des juridictions de proximité et fixant leur compétence, promulguée par le dahir n° 1-11-151 du 16 ramadan 1432 (17 août 2011); Bulletin Officiel n° 5978 du 16 </a:t>
            </a:r>
            <a:r>
              <a:rPr lang="fr-FR" dirty="0" err="1">
                <a:cs typeface="Arial" charset="0"/>
              </a:rPr>
              <a:t>chaoual</a:t>
            </a:r>
            <a:r>
              <a:rPr lang="fr-FR" dirty="0">
                <a:cs typeface="Arial" charset="0"/>
              </a:rPr>
              <a:t> 1432 (15 septembre </a:t>
            </a:r>
            <a:r>
              <a:rPr lang="fr-FR" dirty="0" smtClean="0">
                <a:cs typeface="Arial" charset="0"/>
              </a:rPr>
              <a:t>2011);</a:t>
            </a:r>
            <a:endParaRPr lang="fr-FR" dirty="0">
              <a:cs typeface="Arial" charset="0"/>
            </a:endParaRPr>
          </a:p>
          <a:p>
            <a:pPr>
              <a:defRPr/>
            </a:pPr>
            <a:endParaRPr lang="fr-FR" dirty="0">
              <a:cs typeface="Arial" charset="0"/>
            </a:endParaRPr>
          </a:p>
          <a:p>
            <a:pPr>
              <a:defRPr/>
            </a:pPr>
            <a:r>
              <a:rPr lang="fr-FR" dirty="0">
                <a:cs typeface="Arial" charset="0"/>
              </a:rPr>
              <a:t>Loi n° 09-09 complétant le code pénal, promulguée par le dahir n°1-11-38 du 29 </a:t>
            </a:r>
            <a:r>
              <a:rPr lang="fr-FR" dirty="0" err="1">
                <a:cs typeface="Arial" charset="0"/>
              </a:rPr>
              <a:t>joumada</a:t>
            </a:r>
            <a:r>
              <a:rPr lang="fr-FR" dirty="0">
                <a:cs typeface="Arial" charset="0"/>
              </a:rPr>
              <a:t> II 1432 (2 juin 2011); Bulletin Officiel n° 5956 bis du 27 </a:t>
            </a:r>
            <a:r>
              <a:rPr lang="fr-FR" dirty="0" err="1">
                <a:cs typeface="Arial" charset="0"/>
              </a:rPr>
              <a:t>rejeb</a:t>
            </a:r>
            <a:r>
              <a:rPr lang="fr-FR" dirty="0">
                <a:cs typeface="Arial" charset="0"/>
              </a:rPr>
              <a:t> 1432 (30 juin 2011), p 1773; Rectificatif au « Bulletin officiel » n° 5911 bis du 19 </a:t>
            </a:r>
            <a:r>
              <a:rPr lang="fr-FR" dirty="0" err="1">
                <a:cs typeface="Arial" charset="0"/>
              </a:rPr>
              <a:t>safar</a:t>
            </a:r>
            <a:r>
              <a:rPr lang="fr-FR" dirty="0">
                <a:cs typeface="Arial" charset="0"/>
              </a:rPr>
              <a:t> 1432 (24 janvier 2011) pages 159 et 162; publié au Bulletin Officiel n° 5918 du 13 </a:t>
            </a:r>
            <a:r>
              <a:rPr lang="fr-FR" dirty="0" err="1">
                <a:cs typeface="Arial" charset="0"/>
              </a:rPr>
              <a:t>rabii</a:t>
            </a:r>
            <a:r>
              <a:rPr lang="fr-FR" dirty="0">
                <a:cs typeface="Arial" charset="0"/>
              </a:rPr>
              <a:t> I 1432 (17 février </a:t>
            </a:r>
            <a:r>
              <a:rPr lang="fr-FR" dirty="0" smtClean="0">
                <a:cs typeface="Arial" charset="0"/>
              </a:rPr>
              <a:t>2011);</a:t>
            </a:r>
            <a:endParaRPr lang="fr-FR" dirty="0">
              <a:cs typeface="Arial" charset="0"/>
            </a:endParaRPr>
          </a:p>
          <a:p>
            <a:pPr>
              <a:defRPr/>
            </a:pPr>
            <a:endParaRPr lang="fr-FR" dirty="0">
              <a:cs typeface="Arial" charset="0"/>
            </a:endParaRPr>
          </a:p>
          <a:p>
            <a:pPr>
              <a:defRPr/>
            </a:pPr>
            <a:r>
              <a:rPr lang="fr-FR" dirty="0">
                <a:cs typeface="Arial" charset="0"/>
              </a:rPr>
              <a:t>Loi n° 13-10 promulguée par le dahir n° 1-11-02 du 15 </a:t>
            </a:r>
            <a:r>
              <a:rPr lang="fr-FR" dirty="0" err="1">
                <a:cs typeface="Arial" charset="0"/>
              </a:rPr>
              <a:t>safar</a:t>
            </a:r>
            <a:r>
              <a:rPr lang="fr-FR" dirty="0">
                <a:cs typeface="Arial" charset="0"/>
              </a:rPr>
              <a:t> 1432 (20 janvier 2011) modifiant et complétant le code pénal approuvé par le dahir n° 1-59-413 du 28 </a:t>
            </a:r>
            <a:r>
              <a:rPr lang="fr-FR" dirty="0" err="1">
                <a:cs typeface="Arial" charset="0"/>
              </a:rPr>
              <a:t>joumada</a:t>
            </a:r>
            <a:r>
              <a:rPr lang="fr-FR" dirty="0">
                <a:cs typeface="Arial" charset="0"/>
              </a:rPr>
              <a:t> II 1382 (26 novembre 1962), la loi n° 22- 01 relative à la procédure pénale promulguée par le dahir 1-02-255 du 25 </a:t>
            </a:r>
            <a:r>
              <a:rPr lang="fr-FR" dirty="0" err="1">
                <a:cs typeface="Arial" charset="0"/>
              </a:rPr>
              <a:t>rejeb</a:t>
            </a:r>
            <a:r>
              <a:rPr lang="fr-FR" dirty="0">
                <a:cs typeface="Arial" charset="0"/>
              </a:rPr>
              <a:t> 1423 (3 octobre 2002) ;</a:t>
            </a:r>
          </a:p>
          <a:p>
            <a:pPr>
              <a:defRPr/>
            </a:pPr>
            <a:endParaRPr lang="fr-FR" dirty="0">
              <a:cs typeface="Arial" charset="0"/>
            </a:endParaRPr>
          </a:p>
          <a:p>
            <a:pPr>
              <a:defRPr/>
            </a:pPr>
            <a:r>
              <a:rPr lang="fr-FR" dirty="0">
                <a:cs typeface="Arial" charset="0"/>
              </a:rPr>
              <a:t>Loi n</a:t>
            </a:r>
            <a:r>
              <a:rPr lang="fr-FR" b="1" dirty="0">
                <a:cs typeface="Arial" charset="0"/>
              </a:rPr>
              <a:t>° 34-50 </a:t>
            </a:r>
            <a:r>
              <a:rPr lang="fr-FR" dirty="0">
                <a:cs typeface="Arial" charset="0"/>
              </a:rPr>
              <a:t>relative à la lutte contre le blanchiment de capitaux promulguée par le dahir n° 1-07-79 du 28 </a:t>
            </a:r>
            <a:r>
              <a:rPr lang="fr-FR" dirty="0" err="1">
                <a:cs typeface="Arial" charset="0"/>
              </a:rPr>
              <a:t>rabii</a:t>
            </a:r>
            <a:r>
              <a:rPr lang="fr-FR" dirty="0">
                <a:cs typeface="Arial" charset="0"/>
              </a:rPr>
              <a:t> I 1428 (17 avril 2007); Bulletin Officiel n° </a:t>
            </a:r>
            <a:r>
              <a:rPr lang="fr-FR" b="1" dirty="0">
                <a:cs typeface="Arial" charset="0"/>
              </a:rPr>
              <a:t>0155 </a:t>
            </a:r>
            <a:r>
              <a:rPr lang="fr-FR" dirty="0">
                <a:cs typeface="Arial" charset="0"/>
              </a:rPr>
              <a:t>bis du 19 </a:t>
            </a:r>
            <a:r>
              <a:rPr lang="fr-FR" dirty="0" err="1">
                <a:cs typeface="Arial" charset="0"/>
              </a:rPr>
              <a:t>safar</a:t>
            </a:r>
            <a:r>
              <a:rPr lang="fr-FR" dirty="0">
                <a:cs typeface="Arial" charset="0"/>
              </a:rPr>
              <a:t> 1432 (24 janvier </a:t>
            </a:r>
            <a:r>
              <a:rPr lang="fr-FR" dirty="0" smtClean="0">
                <a:cs typeface="Arial" charset="0"/>
              </a:rPr>
              <a:t>2011);</a:t>
            </a:r>
            <a:endParaRPr lang="fr-FR"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611188" y="0"/>
            <a:ext cx="7878762" cy="8094524"/>
          </a:xfrm>
          <a:prstGeom prst="rect">
            <a:avLst/>
          </a:prstGeom>
          <a:noFill/>
          <a:ln w="9525">
            <a:noFill/>
            <a:miter lim="800000"/>
            <a:headEnd/>
            <a:tailEnd/>
          </a:ln>
        </p:spPr>
        <p:txBody>
          <a:bodyPr anchor="ctr">
            <a:spAutoFit/>
          </a:bodyPr>
          <a:lstStyle/>
          <a:p>
            <a:pPr>
              <a:defRPr/>
            </a:pPr>
            <a:r>
              <a:rPr lang="fr-FR" sz="1600" b="1" dirty="0">
                <a:effectLst>
                  <a:outerShdw blurRad="50800" dist="38100" algn="tr" rotWithShape="0">
                    <a:prstClr val="black">
                      <a:alpha val="40000"/>
                    </a:prstClr>
                  </a:outerShdw>
                </a:effectLst>
                <a:latin typeface="+mn-lt"/>
                <a:cs typeface="Arial" charset="0"/>
              </a:rPr>
              <a:t>Le cadre juridique:</a:t>
            </a:r>
          </a:p>
          <a:p>
            <a:pPr>
              <a:defRPr/>
            </a:pPr>
            <a:r>
              <a:rPr lang="fr-FR" sz="1600" dirty="0">
                <a:latin typeface="+mn-lt"/>
                <a:cs typeface="Arial" charset="0"/>
              </a:rPr>
              <a:t>S’agissant des autres modifications dont le code pénal a fait l’objet, elles se présentent comme suit:</a:t>
            </a:r>
          </a:p>
          <a:p>
            <a:pPr>
              <a:defRPr/>
            </a:pPr>
            <a:r>
              <a:rPr lang="fr-FR" sz="1600" dirty="0">
                <a:latin typeface="+mn-lt"/>
                <a:cs typeface="Arial" charset="0"/>
              </a:rPr>
              <a:t>Loi n° 48-07 complétant le chapitre III du titre I du livre III du dahir n° 1-59-413 du 28 </a:t>
            </a:r>
            <a:r>
              <a:rPr lang="fr-FR" sz="1600" dirty="0" err="1">
                <a:latin typeface="+mn-lt"/>
                <a:cs typeface="Arial" charset="0"/>
              </a:rPr>
              <a:t>joumada</a:t>
            </a:r>
            <a:r>
              <a:rPr lang="fr-FR" sz="1600" dirty="0">
                <a:latin typeface="+mn-lt"/>
                <a:cs typeface="Arial" charset="0"/>
              </a:rPr>
              <a:t> II 1382 (26 novembre 1962) portant approbation du code pénal, promulguée par le dahir n° 1-08-68 du 20 </a:t>
            </a:r>
            <a:r>
              <a:rPr lang="fr-FR" sz="1600" dirty="0" err="1">
                <a:latin typeface="+mn-lt"/>
                <a:cs typeface="Arial" charset="0"/>
              </a:rPr>
              <a:t>chaoual</a:t>
            </a:r>
            <a:r>
              <a:rPr lang="fr-FR" sz="1600" dirty="0">
                <a:latin typeface="+mn-lt"/>
                <a:cs typeface="Arial" charset="0"/>
              </a:rPr>
              <a:t> 1429 (20 octobre 2008); Bulletin Officiel n° 5680 du 7 </a:t>
            </a:r>
            <a:r>
              <a:rPr lang="fr-FR" sz="1600" dirty="0" err="1">
                <a:latin typeface="+mn-lt"/>
                <a:cs typeface="Arial" charset="0"/>
              </a:rPr>
              <a:t>kaada</a:t>
            </a:r>
            <a:r>
              <a:rPr lang="fr-FR" sz="1600" dirty="0">
                <a:latin typeface="+mn-lt"/>
                <a:cs typeface="Arial" charset="0"/>
              </a:rPr>
              <a:t> 1429(6 novembre 2008</a:t>
            </a:r>
            <a:r>
              <a:rPr lang="fr-FR" sz="1600" dirty="0" smtClean="0">
                <a:latin typeface="+mn-lt"/>
                <a:cs typeface="Arial" charset="0"/>
              </a:rPr>
              <a:t>);</a:t>
            </a:r>
            <a:endParaRPr lang="fr-FR" sz="1600" dirty="0">
              <a:latin typeface="+mn-lt"/>
              <a:cs typeface="Arial" charset="0"/>
            </a:endParaRPr>
          </a:p>
          <a:p>
            <a:pPr>
              <a:defRPr/>
            </a:pPr>
            <a:endParaRPr lang="fr-FR" sz="1600" dirty="0">
              <a:latin typeface="+mn-lt"/>
              <a:cs typeface="Arial" charset="0"/>
            </a:endParaRPr>
          </a:p>
          <a:p>
            <a:pPr>
              <a:defRPr/>
            </a:pPr>
            <a:r>
              <a:rPr lang="fr-FR" sz="1600" dirty="0">
                <a:latin typeface="+mn-lt"/>
                <a:cs typeface="Arial" charset="0"/>
              </a:rPr>
              <a:t> Loi n° 43-05 relative à la lutte contre le blanchiment de capitaux, promulguée par le dahir n° 1-07-79 du 28 </a:t>
            </a:r>
            <a:r>
              <a:rPr lang="fr-FR" sz="1600" dirty="0" err="1">
                <a:latin typeface="+mn-lt"/>
                <a:cs typeface="Arial" charset="0"/>
              </a:rPr>
              <a:t>rabii</a:t>
            </a:r>
            <a:r>
              <a:rPr lang="fr-FR" sz="1600" dirty="0">
                <a:latin typeface="+mn-lt"/>
                <a:cs typeface="Arial" charset="0"/>
              </a:rPr>
              <a:t> I 1428 (17 avril 2007); Bulletin Officiel n° 5522 du 15 </a:t>
            </a:r>
            <a:r>
              <a:rPr lang="fr-FR" sz="1600" dirty="0" err="1">
                <a:latin typeface="+mn-lt"/>
                <a:cs typeface="Arial" charset="0"/>
              </a:rPr>
              <a:t>rabii</a:t>
            </a:r>
            <a:r>
              <a:rPr lang="fr-FR" sz="1600" dirty="0">
                <a:latin typeface="+mn-lt"/>
                <a:cs typeface="Arial" charset="0"/>
              </a:rPr>
              <a:t> II 1428 (3 mai </a:t>
            </a:r>
            <a:r>
              <a:rPr lang="fr-FR" sz="1600" dirty="0" smtClean="0">
                <a:latin typeface="+mn-lt"/>
                <a:cs typeface="Arial" charset="0"/>
              </a:rPr>
              <a:t>2007);</a:t>
            </a:r>
            <a:endParaRPr lang="fr-FR" sz="1600" dirty="0">
              <a:latin typeface="+mn-lt"/>
              <a:cs typeface="Arial" charset="0"/>
            </a:endParaRPr>
          </a:p>
          <a:p>
            <a:pPr>
              <a:defRPr/>
            </a:pPr>
            <a:endParaRPr lang="fr-FR" sz="1600" dirty="0">
              <a:latin typeface="+mn-lt"/>
              <a:cs typeface="Arial" charset="0"/>
            </a:endParaRPr>
          </a:p>
          <a:p>
            <a:pPr>
              <a:defRPr/>
            </a:pPr>
            <a:r>
              <a:rPr lang="fr-FR" sz="1600" dirty="0">
                <a:latin typeface="+mn-lt"/>
                <a:cs typeface="Arial" charset="0"/>
              </a:rPr>
              <a:t>Loi n° 43-04 modifiant et complétant le Code pénal, promulguée par le dahir n° 1-06-20 du 15 moharrem 1427 (14 février 2006); Bulletin Officiel n° 5400 du 1er </a:t>
            </a:r>
            <a:r>
              <a:rPr lang="fr-FR" sz="1600" dirty="0" err="1">
                <a:latin typeface="+mn-lt"/>
                <a:cs typeface="Arial" charset="0"/>
              </a:rPr>
              <a:t>safar</a:t>
            </a:r>
            <a:r>
              <a:rPr lang="fr-FR" sz="1600" dirty="0">
                <a:latin typeface="+mn-lt"/>
                <a:cs typeface="Arial" charset="0"/>
              </a:rPr>
              <a:t> 1427 (2 mars </a:t>
            </a:r>
            <a:r>
              <a:rPr lang="fr-FR" sz="1600" dirty="0" smtClean="0">
                <a:latin typeface="+mn-lt"/>
                <a:cs typeface="Arial" charset="0"/>
              </a:rPr>
              <a:t>2006);</a:t>
            </a:r>
            <a:endParaRPr lang="fr-FR" sz="1600" dirty="0">
              <a:latin typeface="+mn-lt"/>
              <a:cs typeface="Arial" charset="0"/>
            </a:endParaRPr>
          </a:p>
          <a:p>
            <a:pPr>
              <a:defRPr/>
            </a:pPr>
            <a:endParaRPr lang="fr-FR" sz="1600" dirty="0">
              <a:latin typeface="+mn-lt"/>
              <a:cs typeface="Arial" charset="0"/>
            </a:endParaRPr>
          </a:p>
          <a:p>
            <a:pPr>
              <a:defRPr/>
            </a:pPr>
            <a:r>
              <a:rPr lang="fr-FR" sz="1600" dirty="0">
                <a:latin typeface="+mn-lt"/>
                <a:cs typeface="Arial" charset="0"/>
              </a:rPr>
              <a:t>Loi n° 17-05 réprimant l'outrage à l'emblème et aux symboles du Royaume, promulguée par le dahir n° 1-05-185 du 18 </a:t>
            </a:r>
            <a:r>
              <a:rPr lang="fr-FR" sz="1600" dirty="0" err="1">
                <a:latin typeface="+mn-lt"/>
                <a:cs typeface="Arial" charset="0"/>
              </a:rPr>
              <a:t>kaada</a:t>
            </a:r>
            <a:r>
              <a:rPr lang="fr-FR" sz="1600" dirty="0">
                <a:latin typeface="+mn-lt"/>
                <a:cs typeface="Arial" charset="0"/>
              </a:rPr>
              <a:t> 1426 (20 décembre 2005); Bulletin Officiel n° 5384 du 4 </a:t>
            </a:r>
            <a:r>
              <a:rPr lang="fr-FR" sz="1600" dirty="0" err="1">
                <a:latin typeface="+mn-lt"/>
                <a:cs typeface="Arial" charset="0"/>
              </a:rPr>
              <a:t>hija</a:t>
            </a:r>
            <a:r>
              <a:rPr lang="fr-FR" sz="1600" dirty="0">
                <a:latin typeface="+mn-lt"/>
                <a:cs typeface="Arial" charset="0"/>
              </a:rPr>
              <a:t> 1426 (5 janvier 2006</a:t>
            </a:r>
            <a:r>
              <a:rPr lang="fr-FR" sz="1600" dirty="0" smtClean="0">
                <a:latin typeface="+mn-lt"/>
                <a:cs typeface="Arial" charset="0"/>
              </a:rPr>
              <a:t>);</a:t>
            </a:r>
            <a:endParaRPr lang="fr-FR" sz="1600" dirty="0">
              <a:latin typeface="+mn-lt"/>
              <a:cs typeface="Arial" charset="0"/>
            </a:endParaRPr>
          </a:p>
          <a:p>
            <a:pPr>
              <a:defRPr/>
            </a:pPr>
            <a:endParaRPr lang="fr-FR" sz="1600" dirty="0">
              <a:latin typeface="+mn-lt"/>
              <a:cs typeface="Arial" charset="0"/>
            </a:endParaRPr>
          </a:p>
          <a:p>
            <a:pPr>
              <a:defRPr/>
            </a:pPr>
            <a:r>
              <a:rPr lang="fr-FR" sz="1600" dirty="0">
                <a:latin typeface="+mn-lt"/>
                <a:cs typeface="Arial" charset="0"/>
              </a:rPr>
              <a:t>Loi n° 79-03 modifiant et complétant le code pénal et supprimant la Cour spéciale de justice, promulguée par le dahir n° 1-04.129 du 29 </a:t>
            </a:r>
            <a:r>
              <a:rPr lang="fr-FR" sz="1600" dirty="0" err="1">
                <a:latin typeface="+mn-lt"/>
                <a:cs typeface="Arial" charset="0"/>
              </a:rPr>
              <a:t>Rejeb</a:t>
            </a:r>
            <a:r>
              <a:rPr lang="fr-FR" sz="1600" dirty="0">
                <a:latin typeface="+mn-lt"/>
                <a:cs typeface="Arial" charset="0"/>
              </a:rPr>
              <a:t> 1425 (15 septembre 2004); Bulletin Officiel n° 5248 du 1er </a:t>
            </a:r>
            <a:r>
              <a:rPr lang="fr-FR" sz="1600" dirty="0" err="1">
                <a:latin typeface="+mn-lt"/>
                <a:cs typeface="Arial" charset="0"/>
              </a:rPr>
              <a:t>Chaabane</a:t>
            </a:r>
            <a:r>
              <a:rPr lang="fr-FR" sz="1600" dirty="0">
                <a:latin typeface="+mn-lt"/>
                <a:cs typeface="Arial" charset="0"/>
              </a:rPr>
              <a:t> 1425 (16 septembre 2004), p. 1968; Rectificatif au "Bulletin officiel" n° 5178 du 22 </a:t>
            </a:r>
            <a:r>
              <a:rPr lang="fr-FR" sz="1600" dirty="0" err="1">
                <a:latin typeface="+mn-lt"/>
                <a:cs typeface="Arial" charset="0"/>
              </a:rPr>
              <a:t>kaada</a:t>
            </a:r>
            <a:r>
              <a:rPr lang="fr-FR" sz="1600" dirty="0">
                <a:latin typeface="+mn-lt"/>
                <a:cs typeface="Arial" charset="0"/>
              </a:rPr>
              <a:t> 1424 (15 janvier 2004), pages 116 et 117; publié au Bulletin Officiel n° 5188 du 28 </a:t>
            </a:r>
            <a:r>
              <a:rPr lang="fr-FR" sz="1600" dirty="0" err="1">
                <a:latin typeface="+mn-lt"/>
                <a:cs typeface="Arial" charset="0"/>
              </a:rPr>
              <a:t>hija</a:t>
            </a:r>
            <a:r>
              <a:rPr lang="fr-FR" sz="1600" dirty="0">
                <a:latin typeface="+mn-lt"/>
                <a:cs typeface="Arial" charset="0"/>
              </a:rPr>
              <a:t> 1424 (19 février </a:t>
            </a:r>
            <a:r>
              <a:rPr lang="fr-FR" sz="1600" dirty="0" smtClean="0">
                <a:latin typeface="+mn-lt"/>
                <a:cs typeface="Arial" charset="0"/>
              </a:rPr>
              <a:t>2004);</a:t>
            </a:r>
            <a:endParaRPr lang="fr-FR" sz="1600" dirty="0">
              <a:latin typeface="+mn-lt"/>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7417415"/>
          </a:xfrm>
          <a:prstGeom prst="rect">
            <a:avLst/>
          </a:prstGeom>
          <a:noFill/>
          <a:ln w="9525">
            <a:noFill/>
            <a:miter lim="800000"/>
            <a:headEnd/>
            <a:tailEnd/>
          </a:ln>
        </p:spPr>
        <p:txBody>
          <a:bodyPr anchor="ctr">
            <a:spAutoFit/>
          </a:bodyPr>
          <a:lstStyle/>
          <a:p>
            <a:pPr>
              <a:defRPr/>
            </a:pPr>
            <a:r>
              <a:rPr lang="fr-FR" sz="2800" b="1" dirty="0">
                <a:effectLst>
                  <a:outerShdw blurRad="50800" dist="38100" algn="tr" rotWithShape="0">
                    <a:prstClr val="black">
                      <a:alpha val="40000"/>
                    </a:prstClr>
                  </a:outerShdw>
                </a:effectLst>
                <a:cs typeface="Arial" charset="0"/>
              </a:rPr>
              <a:t>Le cadre juridique</a:t>
            </a:r>
            <a:r>
              <a:rPr lang="fr-FR" sz="2800" b="1" dirty="0" smtClean="0">
                <a:effectLst>
                  <a:outerShdw blurRad="50800" dist="38100" algn="tr" rotWithShape="0">
                    <a:prstClr val="black">
                      <a:alpha val="40000"/>
                    </a:prstClr>
                  </a:outerShdw>
                </a:effectLst>
                <a:cs typeface="Arial" charset="0"/>
              </a:rPr>
              <a:t>:</a:t>
            </a: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r>
              <a:rPr lang="fr-FR" sz="1600" dirty="0">
                <a:cs typeface="Arial" charset="0"/>
              </a:rPr>
              <a:t>Loi n° 07-03 complétant le code pénal en ce qui concerne les infractions relatives aux systèmes de traitement automatisé des données, promulguée par le dahir n° 1-03-197 du 16 ramadan 1424 (11 novembre 2003); Bulletin Officiel n° 5184 du 14 </a:t>
            </a:r>
            <a:r>
              <a:rPr lang="fr-FR" sz="1600" dirty="0" err="1">
                <a:cs typeface="Arial" charset="0"/>
              </a:rPr>
              <a:t>hija</a:t>
            </a:r>
            <a:r>
              <a:rPr lang="fr-FR" sz="1600" dirty="0">
                <a:cs typeface="Arial" charset="0"/>
              </a:rPr>
              <a:t> 1424 (5 février </a:t>
            </a:r>
            <a:r>
              <a:rPr lang="fr-FR" sz="1600" dirty="0" smtClean="0">
                <a:cs typeface="Arial" charset="0"/>
              </a:rPr>
              <a:t>2004);</a:t>
            </a:r>
            <a:endParaRPr lang="fr-FR" sz="1600" dirty="0">
              <a:cs typeface="Arial" charset="0"/>
            </a:endParaRPr>
          </a:p>
          <a:p>
            <a:pPr algn="just">
              <a:defRPr/>
            </a:pPr>
            <a:endParaRPr lang="fr-FR" sz="1600" dirty="0">
              <a:cs typeface="Arial" charset="0"/>
            </a:endParaRPr>
          </a:p>
          <a:p>
            <a:pPr algn="just">
              <a:defRPr/>
            </a:pPr>
            <a:r>
              <a:rPr lang="fr-FR" sz="1600" dirty="0">
                <a:cs typeface="Arial" charset="0"/>
              </a:rPr>
              <a:t>Loi n° 24-03 modifiant et complétant le code pénal, promulguée par le dahir n° 1-03-207 du 16 ramadan 1424 (11 novembre 2003); Bulletin Officiel n° 5178 du 22 </a:t>
            </a:r>
            <a:r>
              <a:rPr lang="fr-FR" sz="1600" dirty="0" err="1">
                <a:cs typeface="Arial" charset="0"/>
              </a:rPr>
              <a:t>kaada</a:t>
            </a:r>
            <a:r>
              <a:rPr lang="fr-FR" sz="1600" dirty="0">
                <a:cs typeface="Arial" charset="0"/>
              </a:rPr>
              <a:t> 1424 (15 janvier 2004</a:t>
            </a:r>
            <a:r>
              <a:rPr lang="fr-FR" sz="1600" dirty="0" smtClean="0">
                <a:cs typeface="Arial" charset="0"/>
              </a:rPr>
              <a:t>);</a:t>
            </a:r>
            <a:endParaRPr lang="fr-FR" sz="1600" dirty="0">
              <a:cs typeface="Arial" charset="0"/>
            </a:endParaRPr>
          </a:p>
          <a:p>
            <a:pPr algn="just">
              <a:defRPr/>
            </a:pPr>
            <a:endParaRPr lang="fr-FR" sz="1600" dirty="0">
              <a:cs typeface="Arial" charset="0"/>
            </a:endParaRPr>
          </a:p>
          <a:p>
            <a:pPr algn="just">
              <a:defRPr/>
            </a:pPr>
            <a:r>
              <a:rPr lang="fr-FR" sz="1600" dirty="0">
                <a:cs typeface="Arial" charset="0"/>
              </a:rPr>
              <a:t>Loi n° 03-03 relative à la lutte contre le terrorisme promulguée par le dahir n° 1-03-140 du 26 </a:t>
            </a:r>
            <a:r>
              <a:rPr lang="fr-FR" sz="1600" dirty="0" err="1">
                <a:cs typeface="Arial" charset="0"/>
              </a:rPr>
              <a:t>rabii</a:t>
            </a:r>
            <a:r>
              <a:rPr lang="fr-FR" sz="1600" dirty="0">
                <a:cs typeface="Arial" charset="0"/>
              </a:rPr>
              <a:t> I 1424 (28 mai 2003); Bulletin Officiel n° 5114 du 4 </a:t>
            </a:r>
            <a:r>
              <a:rPr lang="fr-FR" sz="1600" dirty="0" err="1">
                <a:cs typeface="Arial" charset="0"/>
              </a:rPr>
              <a:t>rabii</a:t>
            </a:r>
            <a:r>
              <a:rPr lang="fr-FR" sz="1600" dirty="0">
                <a:cs typeface="Arial" charset="0"/>
              </a:rPr>
              <a:t> II 1424 (5 juin </a:t>
            </a:r>
            <a:r>
              <a:rPr lang="fr-FR" sz="1600" dirty="0" smtClean="0">
                <a:cs typeface="Arial" charset="0"/>
              </a:rPr>
              <a:t>2003);</a:t>
            </a:r>
            <a:endParaRPr lang="fr-FR" sz="1600" dirty="0">
              <a:cs typeface="Arial" charset="0"/>
            </a:endParaRPr>
          </a:p>
          <a:p>
            <a:pPr algn="just">
              <a:defRPr/>
            </a:pPr>
            <a:endParaRPr lang="fr-FR" sz="1600" dirty="0">
              <a:cs typeface="Arial" charset="0"/>
            </a:endParaRPr>
          </a:p>
          <a:p>
            <a:pPr algn="just">
              <a:defRPr/>
            </a:pPr>
            <a:r>
              <a:rPr lang="fr-FR" sz="1600" dirty="0">
                <a:cs typeface="Arial" charset="0"/>
              </a:rPr>
              <a:t>Loi n° 22-01 relative à la procédure pénale, promulguée par le dahir n° 1-02-255 du 25 </a:t>
            </a:r>
            <a:r>
              <a:rPr lang="fr-FR" sz="1600" dirty="0" err="1">
                <a:cs typeface="Arial" charset="0"/>
              </a:rPr>
              <a:t>rejeb</a:t>
            </a:r>
            <a:r>
              <a:rPr lang="fr-FR" sz="1600" dirty="0">
                <a:cs typeface="Arial" charset="0"/>
              </a:rPr>
              <a:t> 1423 (3 octobre 2002); Edition générale du Bulletin  Officiel  n°  5078  du  27  </a:t>
            </a:r>
            <a:r>
              <a:rPr lang="fr-FR" sz="1600" dirty="0" err="1">
                <a:cs typeface="Arial" charset="0"/>
              </a:rPr>
              <a:t>kaada</a:t>
            </a:r>
            <a:r>
              <a:rPr lang="fr-FR" sz="1600" dirty="0">
                <a:cs typeface="Arial" charset="0"/>
              </a:rPr>
              <a:t>  1423  (30   janvier  2003),   p.  315 (publiée uniquement en arabe); Articles 31, 16 et 24 de la loi n° 37-99 relative à l’état civil, promulguée par le dahir n° 1-02-239 du 25 </a:t>
            </a:r>
            <a:r>
              <a:rPr lang="fr-FR" sz="1600" dirty="0" err="1">
                <a:cs typeface="Arial" charset="0"/>
              </a:rPr>
              <a:t>rejeb</a:t>
            </a:r>
            <a:r>
              <a:rPr lang="fr-FR" sz="1600" dirty="0">
                <a:cs typeface="Arial" charset="0"/>
              </a:rPr>
              <a:t> 1423 (3 octobre 2002), ayant modifié l’article 468 du code pénal; Bulletin Officiel n° 5054 du 2 ramadan 1423 (7 novembre </a:t>
            </a:r>
            <a:r>
              <a:rPr lang="fr-FR" sz="1600" dirty="0" smtClean="0">
                <a:cs typeface="Arial" charset="0"/>
              </a:rPr>
              <a:t>2002); </a:t>
            </a:r>
            <a:endParaRPr lang="fr-FR" sz="1600" dirty="0">
              <a:cs typeface="Arial" charset="0"/>
            </a:endParaRPr>
          </a:p>
          <a:p>
            <a:pPr algn="just">
              <a:defRPr/>
            </a:pPr>
            <a:endParaRPr lang="fr-FR" sz="16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7171194"/>
          </a:xfrm>
          <a:prstGeom prst="rect">
            <a:avLst/>
          </a:prstGeom>
          <a:noFill/>
          <a:ln w="9525">
            <a:noFill/>
            <a:miter lim="800000"/>
            <a:headEnd/>
            <a:tailEnd/>
          </a:ln>
        </p:spPr>
        <p:txBody>
          <a:bodyPr anchor="ctr">
            <a:spAutoFit/>
          </a:bodyPr>
          <a:lstStyle/>
          <a:p>
            <a:pPr>
              <a:defRPr/>
            </a:pPr>
            <a:r>
              <a:rPr lang="fr-FR" sz="2400" b="1" dirty="0">
                <a:effectLst>
                  <a:outerShdw blurRad="50800" dist="38100" algn="tr" rotWithShape="0">
                    <a:prstClr val="black">
                      <a:alpha val="40000"/>
                    </a:prstClr>
                  </a:outerShdw>
                </a:effectLst>
                <a:cs typeface="Arial" charset="0"/>
              </a:rPr>
              <a:t>Le cadre juridique</a:t>
            </a:r>
            <a:r>
              <a:rPr lang="fr-FR" sz="2400" b="1" dirty="0" smtClean="0">
                <a:effectLst>
                  <a:outerShdw blurRad="50800" dist="38100" algn="tr" rotWithShape="0">
                    <a:prstClr val="black">
                      <a:alpha val="40000"/>
                    </a:prstClr>
                  </a:outerShdw>
                </a:effectLst>
                <a:cs typeface="Arial" charset="0"/>
              </a:rPr>
              <a:t>:</a:t>
            </a: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r>
              <a:rPr lang="fr-FR" sz="1600" dirty="0">
                <a:cs typeface="Arial" charset="0"/>
              </a:rPr>
              <a:t>Loi n°09-08 relative à la protection des personnes physiques à l’égard du traitement des données à caractère personnel(18 Février 2009 (BO n° 5714 du 05/03/2009))</a:t>
            </a:r>
          </a:p>
          <a:p>
            <a:pPr algn="just">
              <a:defRPr/>
            </a:pPr>
            <a:endParaRPr lang="fr-FR" sz="1600" dirty="0">
              <a:cs typeface="Arial" charset="0"/>
            </a:endParaRPr>
          </a:p>
          <a:p>
            <a:pPr algn="just">
              <a:defRPr/>
            </a:pPr>
            <a:r>
              <a:rPr lang="fr-FR" sz="1600" dirty="0">
                <a:cs typeface="Arial" charset="0"/>
              </a:rPr>
              <a:t>Le délai de mise en conformité des entreprises avec la </a:t>
            </a:r>
            <a:r>
              <a:rPr lang="fr-FR" sz="1600" b="1" dirty="0">
                <a:cs typeface="Arial" charset="0"/>
              </a:rPr>
              <a:t>Loi</a:t>
            </a:r>
            <a:r>
              <a:rPr lang="fr-FR" sz="1600" dirty="0">
                <a:cs typeface="Arial" charset="0"/>
              </a:rPr>
              <a:t> n° </a:t>
            </a:r>
            <a:r>
              <a:rPr lang="fr-FR" sz="1600" b="1" dirty="0">
                <a:cs typeface="Arial" charset="0"/>
              </a:rPr>
              <a:t>09-08</a:t>
            </a:r>
            <a:r>
              <a:rPr lang="fr-FR" sz="1600" dirty="0">
                <a:cs typeface="Arial" charset="0"/>
              </a:rPr>
              <a:t> a expiré le 15 novembre 2012. Dès lors, de lourdes </a:t>
            </a:r>
            <a:r>
              <a:rPr lang="fr-FR" sz="1600" b="1" dirty="0">
                <a:cs typeface="Arial" charset="0"/>
              </a:rPr>
              <a:t>sanctions</a:t>
            </a:r>
            <a:r>
              <a:rPr lang="fr-FR" sz="1600" dirty="0">
                <a:cs typeface="Arial" charset="0"/>
              </a:rPr>
              <a:t> sont prévues allant jusqu'à 300 000 </a:t>
            </a:r>
            <a:r>
              <a:rPr lang="fr-FR" sz="1600" dirty="0" err="1">
                <a:cs typeface="Arial" charset="0"/>
              </a:rPr>
              <a:t>dhs</a:t>
            </a:r>
            <a:r>
              <a:rPr lang="fr-FR" sz="1600" dirty="0">
                <a:cs typeface="Arial" charset="0"/>
              </a:rPr>
              <a:t> d'amende et 2 ans d'emprisonnement par infraction constatée. ... La </a:t>
            </a:r>
            <a:r>
              <a:rPr lang="fr-FR" sz="1600" b="1" dirty="0">
                <a:cs typeface="Arial" charset="0"/>
              </a:rPr>
              <a:t>loi</a:t>
            </a:r>
            <a:r>
              <a:rPr lang="fr-FR" sz="1600" dirty="0">
                <a:cs typeface="Arial" charset="0"/>
              </a:rPr>
              <a:t> n° </a:t>
            </a:r>
            <a:r>
              <a:rPr lang="fr-FR" sz="1600" b="1" dirty="0">
                <a:cs typeface="Arial" charset="0"/>
              </a:rPr>
              <a:t>09-08</a:t>
            </a:r>
            <a:r>
              <a:rPr lang="fr-FR" sz="1600" dirty="0">
                <a:cs typeface="Arial" charset="0"/>
              </a:rPr>
              <a:t> a ainsi été promulguée par Dahir dès le 18 février 2009.</a:t>
            </a:r>
          </a:p>
          <a:p>
            <a:pPr algn="just">
              <a:defRPr/>
            </a:pPr>
            <a:endParaRPr lang="fr-FR" sz="1600" dirty="0">
              <a:cs typeface="Arial" charset="0"/>
            </a:endParaRPr>
          </a:p>
          <a:p>
            <a:pPr algn="just">
              <a:defRPr/>
            </a:pPr>
            <a:r>
              <a:rPr lang="fr-FR" sz="1600" dirty="0">
                <a:cs typeface="Arial" charset="0"/>
              </a:rPr>
              <a:t>loi 09-09  du 30-06-2011 complétant les dispositions du code pénal en ce qui concerne les actes de violence commis lors des rencontres sportives.  L'article 308-5 de ladite loi stipule ainsi qu'il est puni de l'emprisonnement de un à 6 mois et d'une amende de 1.200 à 10.000 dirhams ou de l'un de ces deux peines seulement, quiconque incite lors ou à l'occasion de compétitions ou de manifestations sportives ou de leur retransmission en public, par des discours, cris, appels, slogans, banderoles, images, statues, sculptures ou par tout autre moyen, à la discrimination raciale ou à la haine à l'égard d'une ou de plusieurs personnes en raison de leur origine nationale ou sociale, couleur, sexe, situation de famille, état de santé, handicap, opinion politique, appartenance syndicale, appartenance ou non appartenance, vraie ou supposée, à une ethnie, nation, race ou religion déterminée.</a:t>
            </a: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0" y="0"/>
            <a:ext cx="9144000" cy="6858000"/>
          </a:xfrm>
        </p:spPr>
        <p:txBody>
          <a:bodyPr>
            <a:normAutofit fontScale="55000" lnSpcReduction="20000"/>
          </a:bodyPr>
          <a:lstStyle/>
          <a:p>
            <a:r>
              <a:rPr lang="fr-FR" dirty="0">
                <a:hlinkClick r:id="rId2"/>
              </a:rPr>
              <a:t>Partie </a:t>
            </a:r>
            <a:r>
              <a:rPr lang="fr-FR" dirty="0" smtClean="0">
                <a:hlinkClick r:id="rId2"/>
              </a:rPr>
              <a:t>2</a:t>
            </a:r>
            <a:r>
              <a:rPr lang="fr-FR" dirty="0">
                <a:hlinkClick r:id="rId2"/>
              </a:rPr>
              <a:t> : l’instruction </a:t>
            </a:r>
            <a:r>
              <a:rPr lang="fr-FR" dirty="0" smtClean="0">
                <a:hlinkClick r:id="rId2"/>
              </a:rPr>
              <a:t>préparatoire</a:t>
            </a:r>
            <a:endParaRPr lang="fr-FR" dirty="0" smtClean="0"/>
          </a:p>
          <a:p>
            <a:endParaRPr lang="fr-FR" dirty="0"/>
          </a:p>
          <a:p>
            <a:r>
              <a:rPr lang="fr-FR" dirty="0">
                <a:hlinkClick r:id="rId2"/>
              </a:rPr>
              <a:t>Chapitre I : les juridictions d’instruction</a:t>
            </a:r>
            <a:endParaRPr lang="fr-FR" dirty="0"/>
          </a:p>
          <a:p>
            <a:r>
              <a:rPr lang="fr-FR" dirty="0">
                <a:hlinkClick r:id="rId2"/>
              </a:rPr>
              <a:t>Section I : Juge d’instruction</a:t>
            </a:r>
            <a:endParaRPr lang="fr-FR" dirty="0"/>
          </a:p>
          <a:p>
            <a:r>
              <a:rPr lang="fr-FR" dirty="0">
                <a:hlinkClick r:id="rId2"/>
              </a:rPr>
              <a:t>Section II : Chambre correctionnelle</a:t>
            </a:r>
            <a:endParaRPr lang="fr-FR" dirty="0"/>
          </a:p>
          <a:p>
            <a:r>
              <a:rPr lang="fr-FR" dirty="0">
                <a:hlinkClick r:id="rId2"/>
              </a:rPr>
              <a:t>Section III : les juridictions d’instruction d’exception</a:t>
            </a:r>
            <a:endParaRPr lang="fr-FR" dirty="0"/>
          </a:p>
          <a:p>
            <a:r>
              <a:rPr lang="fr-FR" dirty="0">
                <a:hlinkClick r:id="rId2"/>
              </a:rPr>
              <a:t>Chapitre II : l’ouverture de l’instruction et son domaine</a:t>
            </a:r>
            <a:endParaRPr lang="fr-FR" dirty="0"/>
          </a:p>
          <a:p>
            <a:r>
              <a:rPr lang="fr-FR" dirty="0">
                <a:hlinkClick r:id="rId2"/>
              </a:rPr>
              <a:t>Section I : l’ouverture de l’instruction préparatoire</a:t>
            </a:r>
            <a:endParaRPr lang="fr-FR" dirty="0"/>
          </a:p>
          <a:p>
            <a:r>
              <a:rPr lang="fr-FR" dirty="0">
                <a:hlinkClick r:id="rId2"/>
              </a:rPr>
              <a:t>Section II : le domaine de </a:t>
            </a:r>
            <a:r>
              <a:rPr lang="fr-FR" dirty="0" smtClean="0">
                <a:hlinkClick r:id="rId2"/>
              </a:rPr>
              <a:t>l’instruction</a:t>
            </a:r>
            <a:endParaRPr lang="fr-FR" dirty="0" smtClean="0"/>
          </a:p>
          <a:p>
            <a:endParaRPr lang="fr-FR" dirty="0"/>
          </a:p>
          <a:p>
            <a:r>
              <a:rPr lang="fr-FR" dirty="0">
                <a:hlinkClick r:id="rId2"/>
              </a:rPr>
              <a:t>Chapitre III : Le déroulement de l'instruction : </a:t>
            </a:r>
            <a:r>
              <a:rPr lang="fr-FR" i="1" dirty="0">
                <a:hlinkClick r:id="rId2"/>
              </a:rPr>
              <a:t>(les actes accomplies par le juge d’instruction</a:t>
            </a:r>
            <a:r>
              <a:rPr lang="fr-FR" i="1" dirty="0" smtClean="0">
                <a:hlinkClick r:id="rId2"/>
              </a:rPr>
              <a:t>)</a:t>
            </a:r>
            <a:endParaRPr lang="fr-FR" i="1" dirty="0" smtClean="0"/>
          </a:p>
          <a:p>
            <a:endParaRPr lang="fr-FR" dirty="0"/>
          </a:p>
          <a:p>
            <a:r>
              <a:rPr lang="fr-FR" dirty="0">
                <a:hlinkClick r:id="rId2"/>
              </a:rPr>
              <a:t>Chapitre IV : les ordonnances du juge d’instruction ou Actes juridictionnels</a:t>
            </a:r>
            <a:endParaRPr lang="fr-FR" dirty="0"/>
          </a:p>
          <a:p>
            <a:r>
              <a:rPr lang="fr-FR" dirty="0">
                <a:hlinkClick r:id="rId2"/>
              </a:rPr>
              <a:t>Section I : Les Ordonnances coercitives</a:t>
            </a:r>
            <a:endParaRPr lang="fr-FR" dirty="0"/>
          </a:p>
          <a:p>
            <a:r>
              <a:rPr lang="fr-FR" dirty="0">
                <a:hlinkClick r:id="rId2"/>
              </a:rPr>
              <a:t>Section II : La Mise sous contrôle judiciaire</a:t>
            </a:r>
            <a:endParaRPr lang="fr-FR" dirty="0"/>
          </a:p>
          <a:p>
            <a:r>
              <a:rPr lang="fr-FR" dirty="0">
                <a:hlinkClick r:id="rId2"/>
              </a:rPr>
              <a:t>Section III : Détention préventive</a:t>
            </a:r>
            <a:endParaRPr lang="fr-FR" dirty="0"/>
          </a:p>
          <a:p>
            <a:r>
              <a:rPr lang="fr-FR" dirty="0">
                <a:hlinkClick r:id="rId2"/>
              </a:rPr>
              <a:t>Section IV : Les ordonnances rendues à la fin de </a:t>
            </a:r>
            <a:r>
              <a:rPr lang="fr-FR" dirty="0" smtClean="0">
                <a:hlinkClick r:id="rId2"/>
              </a:rPr>
              <a:t>l’instruction</a:t>
            </a:r>
            <a:endParaRPr lang="fr-FR" dirty="0" smtClean="0"/>
          </a:p>
          <a:p>
            <a:pPr>
              <a:buNone/>
            </a:pPr>
            <a:endParaRPr lang="fr-FR" dirty="0"/>
          </a:p>
          <a:p>
            <a:r>
              <a:rPr lang="fr-FR" dirty="0">
                <a:hlinkClick r:id="rId2"/>
              </a:rPr>
              <a:t>Chapitre V : Le Contrôle des actes et des ordonnances du juge </a:t>
            </a:r>
            <a:r>
              <a:rPr lang="fr-FR" dirty="0" smtClean="0">
                <a:hlinkClick r:id="rId2"/>
              </a:rPr>
              <a:t>d’instruction</a:t>
            </a:r>
            <a:endParaRPr lang="fr-FR" dirty="0" smtClean="0"/>
          </a:p>
          <a:p>
            <a:pPr>
              <a:buNone/>
            </a:pPr>
            <a:endParaRPr lang="fr-FR" dirty="0"/>
          </a:p>
          <a:p>
            <a:r>
              <a:rPr lang="fr-FR" dirty="0">
                <a:hlinkClick r:id="rId2"/>
              </a:rPr>
              <a:t>Section I : La chambre correctionnelle</a:t>
            </a:r>
            <a:endParaRPr lang="fr-FR" dirty="0"/>
          </a:p>
          <a:p>
            <a:r>
              <a:rPr lang="fr-FR" dirty="0">
                <a:hlinkClick r:id="rId2"/>
              </a:rPr>
              <a:t>Section II : L’appel des ordonnances rendues par le juge d’instruction</a:t>
            </a:r>
            <a:endParaRPr lang="fr-FR" dirty="0"/>
          </a:p>
          <a:p>
            <a:r>
              <a:rPr lang="fr-FR" dirty="0">
                <a:hlinkClick r:id="rId2"/>
              </a:rPr>
              <a:t>Section III : le contrôle de la régularité des actes d’instruction</a:t>
            </a:r>
            <a:endParaRPr lang="fr-FR" dirty="0"/>
          </a:p>
          <a:p>
            <a:r>
              <a:rPr lang="fr-FR" dirty="0">
                <a:hlinkClick r:id="rId2"/>
              </a:rPr>
              <a:t>Section VI : le contrôle administratif</a:t>
            </a:r>
            <a:endParaRPr lang="fr-FR" dirty="0"/>
          </a:p>
          <a:p>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14188500"/>
          </a:xfrm>
          <a:prstGeom prst="rect">
            <a:avLst/>
          </a:prstGeom>
          <a:noFill/>
          <a:ln w="9525">
            <a:noFill/>
            <a:miter lim="800000"/>
            <a:headEnd/>
            <a:tailEnd/>
          </a:ln>
        </p:spPr>
        <p:txBody>
          <a:bodyPr anchor="ctr">
            <a:spAutoFit/>
          </a:bodyPr>
          <a:lstStyle/>
          <a:p>
            <a:pPr>
              <a:defRPr/>
            </a:pPr>
            <a:r>
              <a:rPr lang="fr-FR" sz="2800" b="1" dirty="0" smtClean="0">
                <a:effectLst>
                  <a:outerShdw blurRad="50800" dist="38100" algn="tr" rotWithShape="0">
                    <a:prstClr val="black">
                      <a:alpha val="40000"/>
                    </a:prstClr>
                  </a:outerShdw>
                </a:effectLst>
                <a:cs typeface="Arial" charset="0"/>
              </a:rPr>
              <a:t>Les nouveautés du code de procédure pénale:</a:t>
            </a:r>
          </a:p>
          <a:p>
            <a:pPr>
              <a:buFontTx/>
              <a:buChar char="-"/>
              <a:defRPr/>
            </a:pPr>
            <a:r>
              <a:rPr lang="fr-FR" sz="2400" b="1" dirty="0" smtClean="0"/>
              <a:t>Code de procédure pénale (abrogé à compter du 1er octobre 2003 par la loi n° 22-01 relative au code de procédure pénale promulguée par le dahir n° 1-02-255 du 3 octobre 2002 - 25 </a:t>
            </a:r>
            <a:r>
              <a:rPr lang="fr-FR" sz="2400" b="1" dirty="0" err="1" smtClean="0"/>
              <a:t>rejeb</a:t>
            </a:r>
            <a:r>
              <a:rPr lang="fr-FR" sz="2400" b="1" dirty="0" smtClean="0"/>
              <a:t> 1423 ; publié au B.O n° 5078 du 30 janvier 2003.</a:t>
            </a:r>
          </a:p>
          <a:p>
            <a:pPr>
              <a:buFontTx/>
              <a:buChar char="-"/>
            </a:pPr>
            <a:r>
              <a:rPr lang="fr-FR" sz="2400" dirty="0" smtClean="0">
                <a:hlinkClick r:id="rId2"/>
              </a:rPr>
              <a:t> La loi n ° 36.10modifiant et complétant la loi n°22.01 relative à la procédure pénale</a:t>
            </a:r>
            <a:r>
              <a:rPr lang="fr-FR" sz="2400" dirty="0" smtClean="0"/>
              <a:t> - </a:t>
            </a:r>
            <a:r>
              <a:rPr lang="fr-FR" sz="2400" b="1" dirty="0" smtClean="0"/>
              <a:t>05/11/2011</a:t>
            </a:r>
          </a:p>
          <a:p>
            <a:pPr>
              <a:buFontTx/>
              <a:buChar char="-"/>
            </a:pPr>
            <a:r>
              <a:rPr lang="fr-FR" sz="2400" dirty="0" smtClean="0"/>
              <a:t>La loi n ° 13.10 modifiant et complétant le Code pénal et la procédure pénale - </a:t>
            </a:r>
            <a:r>
              <a:rPr lang="fr-FR" sz="2400" b="1" dirty="0" smtClean="0"/>
              <a:t>24/01/2011</a:t>
            </a:r>
          </a:p>
          <a:p>
            <a:r>
              <a:rPr lang="fr-FR" sz="2400" dirty="0" smtClean="0">
                <a:hlinkClick r:id="rId3"/>
              </a:rPr>
              <a:t>- La loi n°09.12 modifiant et complétant la loi n°42.10 relative à l’organisation des juridictions de proximité</a:t>
            </a:r>
            <a:r>
              <a:rPr lang="fr-FR" sz="2400" dirty="0" smtClean="0"/>
              <a:t>- </a:t>
            </a:r>
            <a:r>
              <a:rPr lang="fr-FR" sz="2400" b="1" dirty="0" smtClean="0"/>
              <a:t>30/08/2012</a:t>
            </a:r>
          </a:p>
          <a:p>
            <a:pPr>
              <a:buFontTx/>
              <a:buChar char="-"/>
            </a:pPr>
            <a:r>
              <a:rPr lang="fr-FR" sz="2400" dirty="0" smtClean="0">
                <a:hlinkClick r:id="rId4"/>
              </a:rPr>
              <a:t>La loi n°46.08 modifiant la loi n°80.03 instituant des cours d'appel administratives</a:t>
            </a:r>
            <a:r>
              <a:rPr lang="fr-FR" sz="2400" dirty="0" smtClean="0"/>
              <a:t> - </a:t>
            </a:r>
            <a:r>
              <a:rPr lang="fr-FR" sz="2400" b="1" dirty="0" smtClean="0"/>
              <a:t>23/02/2009</a:t>
            </a:r>
          </a:p>
          <a:p>
            <a:r>
              <a:rPr lang="fr-FR" sz="2400" b="1" dirty="0" smtClean="0"/>
              <a:t> - La </a:t>
            </a:r>
            <a:r>
              <a:rPr lang="fr-FR" sz="2400" dirty="0" smtClean="0">
                <a:hlinkClick r:id="rId5"/>
              </a:rPr>
              <a:t>Loi n° 01.12 relatif aux garanties fondamentales, accordées aux militaires</a:t>
            </a:r>
            <a:r>
              <a:rPr lang="fr-FR" sz="2400" dirty="0" smtClean="0"/>
              <a:t>- </a:t>
            </a:r>
            <a:r>
              <a:rPr lang="fr-FR" sz="2400" b="1" dirty="0" smtClean="0"/>
              <a:t>24/11/2012</a:t>
            </a:r>
          </a:p>
          <a:p>
            <a:r>
              <a:rPr lang="fr-FR" sz="2400" b="1" dirty="0" smtClean="0"/>
              <a:t>- </a:t>
            </a:r>
            <a:r>
              <a:rPr lang="fr-FR" sz="2400" dirty="0" smtClean="0">
                <a:hlinkClick r:id="rId6"/>
              </a:rPr>
              <a:t>La loi n ° 30.06 modifiant les dispositions du Dahir du 20 Février 1961 relatif à l'utilisation de la contrainte physique dans les affaires civiles</a:t>
            </a:r>
            <a:endParaRPr lang="fr-FR" sz="2400" dirty="0" smtClean="0"/>
          </a:p>
          <a:p>
            <a:r>
              <a:rPr lang="fr-FR" sz="2400" b="1" dirty="0" smtClean="0"/>
              <a:t>27/11/2006</a:t>
            </a:r>
          </a:p>
          <a:p>
            <a:endParaRPr lang="fr-FR" sz="2400" b="1" dirty="0" smtClean="0"/>
          </a:p>
          <a:p>
            <a:pPr>
              <a:buFontTx/>
              <a:buChar char="-"/>
            </a:pPr>
            <a:endParaRPr lang="fr-FR" sz="2400" b="1" dirty="0" smtClean="0"/>
          </a:p>
          <a:p>
            <a:pPr>
              <a:buFontTx/>
              <a:buChar char="-"/>
            </a:pPr>
            <a:endParaRPr lang="fr-FR" sz="2800" b="1" dirty="0" smtClean="0"/>
          </a:p>
          <a:p>
            <a:endParaRPr lang="fr-FR" sz="2800" b="1" dirty="0" smtClean="0"/>
          </a:p>
          <a:p>
            <a:pPr>
              <a:buFontTx/>
              <a:buChar char="-"/>
              <a:defRPr/>
            </a:pPr>
            <a:endParaRPr lang="fr-FR" sz="2800" b="1" dirty="0" smtClean="0"/>
          </a:p>
          <a:p>
            <a:pPr>
              <a:buFontTx/>
              <a:buChar cha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endParaRPr lang="fr-FR" sz="16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9818072"/>
          </a:xfrm>
          <a:prstGeom prst="rect">
            <a:avLst/>
          </a:prstGeom>
          <a:noFill/>
          <a:ln w="9525">
            <a:noFill/>
            <a:miter lim="800000"/>
            <a:headEnd/>
            <a:tailEnd/>
          </a:ln>
        </p:spPr>
        <p:txBody>
          <a:bodyPr anchor="ctr">
            <a:spAutoFit/>
          </a:bodyPr>
          <a:lstStyle/>
          <a:p>
            <a:pPr>
              <a:defRPr/>
            </a:pPr>
            <a:r>
              <a:rPr lang="fr-FR" sz="2800" b="1" dirty="0" smtClean="0">
                <a:effectLst>
                  <a:outerShdw blurRad="50800" dist="38100" algn="tr" rotWithShape="0">
                    <a:prstClr val="black">
                      <a:alpha val="40000"/>
                    </a:prstClr>
                  </a:outerShdw>
                </a:effectLst>
                <a:cs typeface="Arial" charset="0"/>
              </a:rPr>
              <a:t>Les nouveautés du code de procédure pénale :</a:t>
            </a:r>
          </a:p>
          <a:p>
            <a:pPr algn="just"/>
            <a:r>
              <a:rPr lang="fr-FR" sz="2800" b="1" dirty="0" smtClean="0">
                <a:effectLst>
                  <a:outerShdw blurRad="50800" dist="38100" algn="tr" rotWithShape="0">
                    <a:prstClr val="black">
                      <a:alpha val="40000"/>
                    </a:prstClr>
                  </a:outerShdw>
                </a:effectLst>
                <a:cs typeface="Arial" charset="0"/>
              </a:rPr>
              <a:t>- </a:t>
            </a:r>
            <a:r>
              <a:rPr lang="fr-FR" sz="2000" dirty="0" smtClean="0"/>
              <a:t>La procédure pénale qui fixe les conditions dans lesquelles les infractions sont sanctionnées, doit tenir compte de la double nécessité d'assurer l'efficacité de la répression et de garantir les libertés des citoyens.</a:t>
            </a:r>
          </a:p>
          <a:p>
            <a:pPr algn="just"/>
            <a:r>
              <a:rPr lang="fr-FR" sz="2000" dirty="0" smtClean="0"/>
              <a:t>Seule une procédure claire, rapide et énergique permet à la société de répondre valablement aux agressions dont elle est l'objet.</a:t>
            </a:r>
          </a:p>
          <a:p>
            <a:pPr algn="just"/>
            <a:r>
              <a:rPr lang="fr-FR" sz="2000" dirty="0" smtClean="0"/>
              <a:t>Seule une procédure pénale qui présume l'innocence des inculpés fixe des limites infranchissables aux arrestations et détentions, garantit l'inviolabilité des domiciles, respecte l'exercice du droit de propriété, assure la liberté de la défense, qui, en un mot, protège les citoyens contre les erreurs et les abus commis au nom de la société, est digne d'un pays libre.</a:t>
            </a:r>
          </a:p>
          <a:p>
            <a:pPr algn="just"/>
            <a:r>
              <a:rPr lang="fr-FR" sz="2000" dirty="0" smtClean="0"/>
              <a:t>La conquête de l'indépendance qui a ouvert un nouveau chapitre dans l'histoire du Maroc, a rendu nécessaire l'unification de la législation. Elle appelle un code qui réponde aux impératifs de l'Etat et aux aspirations profondes du peuple marocain.</a:t>
            </a:r>
          </a:p>
          <a:p>
            <a:pPr algn="just"/>
            <a:r>
              <a:rPr lang="fr-FR" sz="2000" dirty="0" smtClean="0"/>
              <a:t>Au fond le nouveau Code de procédure pénale, élaboré dans l'esprit qui vient d'être défini, respecte les grands principes qui ont subi avec succès l'épreuve du temps et tient compte des interprétations jurisprudentielles récentes qui ont su les adapter aux situations nouvelles. Il s'inspire des réformes législatives les plus modernes accomplies ou envisagées au cours de ces dernières années par certains Etats étrangers.</a:t>
            </a: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endParaRPr lang="fr-FR" sz="16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10433625"/>
          </a:xfrm>
          <a:prstGeom prst="rect">
            <a:avLst/>
          </a:prstGeom>
          <a:noFill/>
          <a:ln w="9525">
            <a:noFill/>
            <a:miter lim="800000"/>
            <a:headEnd/>
            <a:tailEnd/>
          </a:ln>
        </p:spPr>
        <p:txBody>
          <a:bodyPr anchor="ctr">
            <a:spAutoFit/>
          </a:bodyPr>
          <a:lstStyle/>
          <a:p>
            <a:pPr>
              <a:defRPr/>
            </a:pPr>
            <a:r>
              <a:rPr lang="fr-FR" sz="2800" b="1" dirty="0" smtClean="0">
                <a:effectLst>
                  <a:outerShdw blurRad="50800" dist="38100" algn="tr" rotWithShape="0">
                    <a:prstClr val="black">
                      <a:alpha val="40000"/>
                    </a:prstClr>
                  </a:outerShdw>
                </a:effectLst>
                <a:cs typeface="Arial" charset="0"/>
              </a:rPr>
              <a:t>Les nouveautés du code de procédure pénale :</a:t>
            </a:r>
          </a:p>
          <a:p>
            <a:pPr algn="just"/>
            <a:r>
              <a:rPr lang="fr-FR" sz="2400" dirty="0" smtClean="0">
                <a:effectLst>
                  <a:outerShdw blurRad="50800" dist="38100" algn="tr" rotWithShape="0">
                    <a:prstClr val="black">
                      <a:alpha val="40000"/>
                    </a:prstClr>
                  </a:outerShdw>
                </a:effectLst>
                <a:cs typeface="Arial" charset="0"/>
              </a:rPr>
              <a:t>- </a:t>
            </a:r>
            <a:r>
              <a:rPr lang="fr-FR" sz="2400" dirty="0" smtClean="0"/>
              <a:t>En la forme, indépendamment de dispositions préliminaires consacrées aux actions publique et civile et de dispositions terminales traitant des mesures transitoires d'application, le Code est divisé en sept livres qui concernent respectivement la recherche et la constatation des infractions, le jugement des infractions imputables aux majeurs et aux mineurs, les voies de recours, certaines procédures particulières, l'exécution des peines, le casier judiciaire et la réhabilitation. Le livre septième traite des problèmes à caractère international. Ce plan observe l'ordre logique selon lequel toute infraction doit inéluctablement être d'abord découverte et constatée, puis être appréciée par une juridiction dont le jugement est soumis à des voies de recours, puis être sanctionnée par l'exécution d'une peine, enfin pouvoir ultérieurement être effacée par une réhabilitation.</a:t>
            </a:r>
          </a:p>
          <a:p>
            <a:pPr algn="just"/>
            <a:r>
              <a:rPr lang="fr-FR" sz="2400" dirty="0" smtClean="0"/>
              <a:t>La rigueur de ce plan et l'index alphabétique annexés à la table des matières doivent permettre à tout juriste de se familiariser dans les moindres délais avec les dispositions de ce nouveau Code de procédure pénale.</a:t>
            </a: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endParaRPr lang="fr-FR" sz="16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10618291"/>
          </a:xfrm>
          <a:prstGeom prst="rect">
            <a:avLst/>
          </a:prstGeom>
          <a:noFill/>
          <a:ln w="9525">
            <a:noFill/>
            <a:miter lim="800000"/>
            <a:headEnd/>
            <a:tailEnd/>
          </a:ln>
        </p:spPr>
        <p:txBody>
          <a:bodyPr anchor="ctr">
            <a:spAutoFit/>
          </a:bodyPr>
          <a:lstStyle/>
          <a:p>
            <a:pPr>
              <a:defRPr/>
            </a:pPr>
            <a:r>
              <a:rPr lang="fr-FR" sz="2800" b="1" dirty="0" smtClean="0">
                <a:effectLst>
                  <a:outerShdw blurRad="50800" dist="38100" algn="tr" rotWithShape="0">
                    <a:prstClr val="black">
                      <a:alpha val="40000"/>
                    </a:prstClr>
                  </a:outerShdw>
                </a:effectLst>
                <a:cs typeface="Arial" charset="0"/>
              </a:rPr>
              <a:t>Les nouveautés du code de procédure pénale :</a:t>
            </a:r>
          </a:p>
          <a:p>
            <a:pPr algn="just"/>
            <a:r>
              <a:rPr lang="fr-FR" sz="2800" dirty="0" smtClean="0">
                <a:effectLst>
                  <a:outerShdw blurRad="50800" dist="38100" algn="tr" rotWithShape="0">
                    <a:prstClr val="black">
                      <a:alpha val="40000"/>
                    </a:prstClr>
                  </a:outerShdw>
                </a:effectLst>
                <a:cs typeface="Arial" charset="0"/>
              </a:rPr>
              <a:t>- </a:t>
            </a:r>
            <a:r>
              <a:rPr lang="fr-FR" sz="2800" dirty="0" smtClean="0"/>
              <a:t>Les principales réformes contenues dans les divers titres du Code peuvent être ainsi analysées:</a:t>
            </a:r>
          </a:p>
          <a:p>
            <a:pPr algn="just"/>
            <a:r>
              <a:rPr lang="fr-FR" sz="2800" dirty="0" smtClean="0"/>
              <a:t>Dispositions préliminaires Action publique et action civile</a:t>
            </a:r>
          </a:p>
          <a:p>
            <a:pPr algn="just"/>
            <a:r>
              <a:rPr lang="fr-FR" sz="2800" dirty="0" smtClean="0"/>
              <a:t>Les délais de prescription de l'action publique (art. 4) et de la peine (art. 689 à 691) sont désormais unifiés. Les actes de poursuite et d'instruction interrompent la prescription de l'action publique en toutes matières (art. 5) , donc même en matière de contravention. Quel que soit l'auteur du dommage, l'action civile peut être portée devant la juridiction répressive saisie de l'action publique (art. 9) , mais l'action civile n'en conserve pas moins sa nature juridique propre, et ne se prescrit que selon les règles du droit civil (art. 14 et 693 . Ainsi disparaîtra l'anomalie selon laquelle une action civile pouvait être prescrite au bout de trois ou de trente ans suivant qu'elle était fondée sur un délit ou sur un contrat.</a:t>
            </a: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endParaRPr lang="fr-FR" sz="16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10833735"/>
          </a:xfrm>
          <a:prstGeom prst="rect">
            <a:avLst/>
          </a:prstGeom>
          <a:noFill/>
          <a:ln w="9525">
            <a:noFill/>
            <a:miter lim="800000"/>
            <a:headEnd/>
            <a:tailEnd/>
          </a:ln>
        </p:spPr>
        <p:txBody>
          <a:bodyPr anchor="ctr">
            <a:spAutoFit/>
          </a:bodyPr>
          <a:lstStyle/>
          <a:p>
            <a:pPr algn="just">
              <a:defRPr/>
            </a:pPr>
            <a:r>
              <a:rPr lang="fr-FR" sz="2400" b="1" dirty="0" smtClean="0">
                <a:effectLst>
                  <a:outerShdw blurRad="50800" dist="38100" algn="tr" rotWithShape="0">
                    <a:prstClr val="black">
                      <a:alpha val="40000"/>
                    </a:prstClr>
                  </a:outerShdw>
                </a:effectLst>
                <a:cs typeface="Arial" charset="0"/>
              </a:rPr>
              <a:t>Les nouveautés du code de procédure pénale </a:t>
            </a:r>
          </a:p>
          <a:p>
            <a:pPr algn="just">
              <a:defRPr/>
            </a:pPr>
            <a:r>
              <a:rPr lang="fr-FR" sz="2200" b="1" u="sng" dirty="0" smtClean="0">
                <a:effectLst>
                  <a:outerShdw blurRad="50800" dist="38100" algn="tr" rotWithShape="0">
                    <a:prstClr val="black">
                      <a:alpha val="40000"/>
                    </a:prstClr>
                  </a:outerShdw>
                </a:effectLst>
                <a:cs typeface="Arial" charset="0"/>
              </a:rPr>
              <a:t>- </a:t>
            </a:r>
            <a:r>
              <a:rPr lang="fr-FR" sz="2200" b="1" u="sng" dirty="0" smtClean="0"/>
              <a:t>Livre I : De la recherche et de la constatation des infractions</a:t>
            </a:r>
          </a:p>
          <a:p>
            <a:pPr algn="just"/>
            <a:r>
              <a:rPr lang="fr-FR" sz="2200" dirty="0" smtClean="0"/>
              <a:t>La commission s'est largement inspirée en cette matière des suggestions préconisées, tant dans l'avant-projet français de 1934 dit "Code </a:t>
            </a:r>
            <a:r>
              <a:rPr lang="fr-FR" sz="2200" dirty="0" err="1" smtClean="0"/>
              <a:t>Matter</a:t>
            </a:r>
            <a:r>
              <a:rPr lang="fr-FR" sz="2200" dirty="0" smtClean="0"/>
              <a:t>", que des réformes élaborées par la commission Besson et adoptées par la loi française du 31 décembre 1957, mais dans la mesure seulement où celles-ci ne nécessitent pas la création d'organismes nouveaux dispendieux, ou n'instituent pas des formalités telles qu'elles ne sauraient être observées sans une réorganisation judiciaire portant création d'un nombre considérable de postes de magistrats.</a:t>
            </a:r>
          </a:p>
          <a:p>
            <a:pPr algn="just"/>
            <a:r>
              <a:rPr lang="fr-FR" sz="2200" dirty="0" smtClean="0"/>
              <a:t>Compte tenu de l'étendue du royaume et de la nécessité de maintenir une discipline hiérarchique dans un nouvel Etat en pleine évolution, le Code conserve aux juges des tribunaux de paix ou du </a:t>
            </a:r>
            <a:r>
              <a:rPr lang="fr-FR" sz="2200" dirty="0" err="1" smtClean="0"/>
              <a:t>sadad</a:t>
            </a:r>
            <a:r>
              <a:rPr lang="fr-FR" sz="2200" dirty="0" smtClean="0"/>
              <a:t> et aux juges d'instruction leurs attributions de police judiciaire. Il confère à la chambre d'accusation des pouvoirs nouveaux, en fait une véritable juridiction d'instruction du second degré et donne à son président un droit de surveillance et de contrôle sur les informations suivies dans les cabinets d'instruction du ressort de la cour d'appel (art. 241 . Il prévoit néanmoins que si les nécessités du service l'exigent, les magistrats de la chambre d'accusation peuvent être appelés à compléter les autres chambres de la cour d'appel (art. 213 .</a:t>
            </a: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endParaRPr lang="fr-FR" sz="16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10156627"/>
          </a:xfrm>
          <a:prstGeom prst="rect">
            <a:avLst/>
          </a:prstGeom>
          <a:noFill/>
          <a:ln w="9525">
            <a:noFill/>
            <a:miter lim="800000"/>
            <a:headEnd/>
            <a:tailEnd/>
          </a:ln>
        </p:spPr>
        <p:txBody>
          <a:bodyPr anchor="ctr">
            <a:spAutoFit/>
          </a:bodyPr>
          <a:lstStyle/>
          <a:p>
            <a:pPr algn="just"/>
            <a:r>
              <a:rPr lang="fr-FR" sz="2200" b="1" u="sng" dirty="0" smtClean="0"/>
              <a:t>Livre II : Du jugement des infractions</a:t>
            </a:r>
          </a:p>
          <a:p>
            <a:pPr algn="just"/>
            <a:r>
              <a:rPr lang="fr-FR" sz="2200" b="1" u="sng" dirty="0" smtClean="0"/>
              <a:t>Le Code maintient quatre catégories d'infractions :</a:t>
            </a:r>
          </a:p>
          <a:p>
            <a:pPr algn="just"/>
            <a:r>
              <a:rPr lang="fr-FR" sz="2200" dirty="0" smtClean="0"/>
              <a:t>                           </a:t>
            </a:r>
          </a:p>
          <a:p>
            <a:pPr algn="just"/>
            <a:r>
              <a:rPr lang="fr-FR" sz="2200" dirty="0" smtClean="0"/>
              <a:t>1° Les contraventions de simple police (art. 252) .- Ces infractions relèvent de la compétence des tribunaux du </a:t>
            </a:r>
            <a:r>
              <a:rPr lang="fr-FR" sz="2200" dirty="0" err="1" smtClean="0"/>
              <a:t>sadad</a:t>
            </a:r>
            <a:r>
              <a:rPr lang="fr-FR" sz="2200" dirty="0" smtClean="0"/>
              <a:t> ou de paix, dont les décisions peuvent être frappées d'appel devant les tribunaux régionaux ou de première instance, au cas de condamnation, soit à l'emprisonnement, soit à des amendes, restitutions ou réparations excédant dix mille francs (art. 383 ;</a:t>
            </a:r>
          </a:p>
          <a:p>
            <a:pPr algn="just"/>
            <a:r>
              <a:rPr lang="fr-FR" sz="2200" dirty="0" smtClean="0"/>
              <a:t>Pour assurer une évacuation rapide des affaires les moins graves, les articles 357 à 365 instituent la procédure simplifiée de "l'ordonnance contraventionnelle", suivant laquelle le juge peut rendre sans débat préalable une décision par défaut qui est notifiée aux contrevenants par lettre recommandée, et qui peut être frappée d'opposition.</a:t>
            </a:r>
          </a:p>
          <a:p>
            <a:pPr algn="just"/>
            <a:r>
              <a:rPr lang="fr-FR" sz="2200" dirty="0" smtClean="0"/>
              <a:t>2° Les délits, dits "délits de police" (art. 252 , dernier alinéa), pour lesquels la loi prévoit soit une peine d'amende, soit une peine d'emprisonnement d'un maximum inférieur ou égal à deux ans ;</a:t>
            </a:r>
          </a:p>
          <a:p>
            <a:pPr algn="just"/>
            <a:r>
              <a:rPr lang="fr-FR" sz="2200" dirty="0" smtClean="0"/>
              <a:t>Ces infractions relèvent de la compétence des tribunaux du </a:t>
            </a:r>
            <a:r>
              <a:rPr lang="fr-FR" sz="2200" dirty="0" err="1" smtClean="0"/>
              <a:t>sadad</a:t>
            </a:r>
            <a:r>
              <a:rPr lang="fr-FR" sz="2200" dirty="0" smtClean="0"/>
              <a:t> ou de paix, dont les décisions peuvent dans tous les cas être frappées d'appel devant les tribunaux régionaux ou de première instance (art. 406 ;</a:t>
            </a: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endParaRPr lang="fr-FR" sz="16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11203067"/>
          </a:xfrm>
          <a:prstGeom prst="rect">
            <a:avLst/>
          </a:prstGeom>
          <a:noFill/>
          <a:ln w="9525">
            <a:noFill/>
            <a:miter lim="800000"/>
            <a:headEnd/>
            <a:tailEnd/>
          </a:ln>
        </p:spPr>
        <p:txBody>
          <a:bodyPr anchor="ctr">
            <a:spAutoFit/>
          </a:bodyPr>
          <a:lstStyle/>
          <a:p>
            <a:pPr>
              <a:defRPr/>
            </a:pPr>
            <a:r>
              <a:rPr lang="fr-FR" b="1" dirty="0" smtClean="0">
                <a:effectLst>
                  <a:outerShdw blurRad="50800" dist="38100" algn="tr" rotWithShape="0">
                    <a:prstClr val="black">
                      <a:alpha val="40000"/>
                    </a:prstClr>
                  </a:outerShdw>
                </a:effectLst>
                <a:cs typeface="Arial" charset="0"/>
              </a:rPr>
              <a:t>Les nouveautés du code de procédure pénale </a:t>
            </a:r>
          </a:p>
          <a:p>
            <a:pPr>
              <a:defRPr/>
            </a:pPr>
            <a:r>
              <a:rPr lang="fr-FR" dirty="0" smtClean="0">
                <a:effectLst>
                  <a:outerShdw blurRad="50800" dist="38100" algn="tr" rotWithShape="0">
                    <a:prstClr val="black">
                      <a:alpha val="40000"/>
                    </a:prstClr>
                  </a:outerShdw>
                </a:effectLst>
                <a:cs typeface="Arial" charset="0"/>
              </a:rPr>
              <a:t>- </a:t>
            </a:r>
            <a:r>
              <a:rPr lang="fr-FR" dirty="0" smtClean="0"/>
              <a:t>3° Les délits, dits "délits correctionnels" (art. 253 ), pour lesquels la loi prévoit une peine d'emprisonnement d'un maximum supérieur à deux ans, avec ou sans amende ;</a:t>
            </a:r>
          </a:p>
          <a:p>
            <a:pPr algn="just"/>
            <a:r>
              <a:rPr lang="fr-FR" dirty="0" smtClean="0"/>
              <a:t>Ces infractions relèvent de la compétence des tribunaux régionaux ou de première instance, dont les décisions peuvent dans tous les cas être frappées d'appel devant la cour d'appel (art. 426 ;</a:t>
            </a:r>
          </a:p>
          <a:p>
            <a:r>
              <a:rPr lang="fr-FR" dirty="0" smtClean="0">
                <a:effectLst>
                  <a:outerShdw blurRad="50800" dist="38100" algn="tr" rotWithShape="0">
                    <a:prstClr val="black">
                      <a:alpha val="40000"/>
                    </a:prstClr>
                  </a:outerShdw>
                </a:effectLst>
                <a:cs typeface="Arial" charset="0"/>
              </a:rPr>
              <a:t>- </a:t>
            </a:r>
            <a:r>
              <a:rPr lang="fr-FR" dirty="0" smtClean="0"/>
              <a:t>4° Les crimes, qui relèvent de la compétence des tribunaux criminels (art. 256 , juridictions constituées par les tribunaux régionaux ou de première instance complétés par des assesseurs-jurés (art. 434 ;</a:t>
            </a:r>
          </a:p>
          <a:p>
            <a:r>
              <a:rPr lang="fr-FR" dirty="0" smtClean="0"/>
              <a:t>Les articles 434 à 513 déterminent la procédure applicable devant le tribunal criminel, le Code réduit à quatre le nombre des assesseurs jurés (art. 436 et laisse le soin de fixer leur mode de désignation à un dahir spécial sur l'assessorat, auquel renvoie l'article 438 ;</a:t>
            </a:r>
          </a:p>
          <a:p>
            <a:r>
              <a:rPr lang="fr-FR" dirty="0" smtClean="0"/>
              <a:t>En matière de contumace, l'article 501 substitue aux modes de publication archaïque "à son de caisse et de trompe", la publication plus efficace résultant de trois diffusions sur les chaînes de la radiodiffusion nationale.</a:t>
            </a:r>
          </a:p>
          <a:p>
            <a:r>
              <a:rPr lang="fr-FR" dirty="0" smtClean="0"/>
              <a:t>Il convient d'observer que pour éviter des répétitions, diverses dispositions destinées à être observées par toutes les juridictions répressives de droit commun, et relatives aux modes de preuve, à la composition des juridictions, à la publicité et au déroulement des audiences, aux constitutions de partie civile, aux troubles d'audience et à la rédaction des jugements et arrêts, ont été groupées sous le titre "règles communes" (art. 288 à 354 , qui s'imposent à l'ensemble de ces juridictions répressives. Par contre, les dispositions qui ne sont communes qu'à quelques-unes seulement desdites juridictions, sont énoncées à propos de la procédure propre à celle de ces juridictions que le projet examine en premier, et sont ensuite étendues par des références expresses aux autres juridictions, examinées ultérieurement, auxquelles elles sont également applicables.</a:t>
            </a:r>
          </a:p>
          <a:p>
            <a:endParaRPr lang="fr-FR" dirty="0" smtClean="0"/>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endParaRPr lang="fr-FR" sz="16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9756517"/>
          </a:xfrm>
          <a:prstGeom prst="rect">
            <a:avLst/>
          </a:prstGeom>
          <a:noFill/>
          <a:ln w="9525">
            <a:noFill/>
            <a:miter lim="800000"/>
            <a:headEnd/>
            <a:tailEnd/>
          </a:ln>
        </p:spPr>
        <p:txBody>
          <a:bodyPr anchor="ctr">
            <a:spAutoFit/>
          </a:bodyPr>
          <a:lstStyle/>
          <a:p>
            <a:pPr>
              <a:defRPr/>
            </a:pPr>
            <a:r>
              <a:rPr lang="fr-FR" sz="2800" b="1" dirty="0" smtClean="0">
                <a:effectLst>
                  <a:outerShdw blurRad="50800" dist="38100" algn="tr" rotWithShape="0">
                    <a:prstClr val="black">
                      <a:alpha val="40000"/>
                    </a:prstClr>
                  </a:outerShdw>
                </a:effectLst>
                <a:cs typeface="Arial" charset="0"/>
              </a:rPr>
              <a:t>Les nouveautés du code de procédure pénale </a:t>
            </a:r>
          </a:p>
          <a:p>
            <a:pPr>
              <a:defRPr/>
            </a:pPr>
            <a:r>
              <a:rPr lang="fr-FR" sz="2800" u="sng" dirty="0" smtClean="0">
                <a:effectLst>
                  <a:outerShdw blurRad="50800" dist="38100" algn="tr" rotWithShape="0">
                    <a:prstClr val="black">
                      <a:alpha val="40000"/>
                    </a:prstClr>
                  </a:outerShdw>
                </a:effectLst>
                <a:cs typeface="Arial" charset="0"/>
              </a:rPr>
              <a:t>- </a:t>
            </a:r>
            <a:r>
              <a:rPr lang="fr-FR" sz="2800" u="sng" dirty="0" smtClean="0"/>
              <a:t>Livre III : Des règles propres à l'enfance délinquante</a:t>
            </a:r>
          </a:p>
          <a:p>
            <a:pPr algn="just"/>
            <a:r>
              <a:rPr lang="fr-FR" sz="2800" dirty="0" smtClean="0"/>
              <a:t>Ces règles sont énoncées dans les articles 514 à 567 .</a:t>
            </a:r>
          </a:p>
          <a:p>
            <a:pPr algn="just"/>
            <a:r>
              <a:rPr lang="fr-FR" sz="2800" dirty="0" smtClean="0"/>
              <a:t>Pour tenir compte des conditions particulières de développement des individus inhérentes au climat, la majorité pénale a été fixée à l'âge de 16 ans révolus. Toutefois, pour les délinquants de 16 à 18 ans les juridictions de jugement peuvent substituer ou adjoindre aux pénalités de droit commun, l'une ou plusieurs des mesures de protection ou de rééducation prévues pour les mineurs. L'abaissement de la majorité pénale a pour conséquence la suppression des tribunaux criminels des mineurs. En effet, ces juridictions n'étaient compétentes qu'à l'égard des délinquants de 16 à 18 ans.</a:t>
            </a: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endParaRPr lang="fr-FR" sz="16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9756517"/>
          </a:xfrm>
          <a:prstGeom prst="rect">
            <a:avLst/>
          </a:prstGeom>
          <a:noFill/>
          <a:ln w="9525">
            <a:noFill/>
            <a:miter lim="800000"/>
            <a:headEnd/>
            <a:tailEnd/>
          </a:ln>
        </p:spPr>
        <p:txBody>
          <a:bodyPr anchor="ctr">
            <a:spAutoFit/>
          </a:bodyPr>
          <a:lstStyle/>
          <a:p>
            <a:pPr>
              <a:defRPr/>
            </a:pPr>
            <a:r>
              <a:rPr lang="fr-FR" sz="2800" b="1" dirty="0" smtClean="0">
                <a:effectLst>
                  <a:outerShdw blurRad="50800" dist="38100" algn="tr" rotWithShape="0">
                    <a:prstClr val="black">
                      <a:alpha val="40000"/>
                    </a:prstClr>
                  </a:outerShdw>
                </a:effectLst>
                <a:cs typeface="Arial" charset="0"/>
              </a:rPr>
              <a:t>Les nouveautés du code de procédure pénale </a:t>
            </a:r>
          </a:p>
          <a:p>
            <a:pPr>
              <a:defRPr/>
            </a:pPr>
            <a:r>
              <a:rPr lang="fr-FR" sz="2800" b="1" u="sng" dirty="0" smtClean="0">
                <a:effectLst>
                  <a:outerShdw blurRad="50800" dist="38100" algn="tr" rotWithShape="0">
                    <a:prstClr val="black">
                      <a:alpha val="40000"/>
                    </a:prstClr>
                  </a:outerShdw>
                </a:effectLst>
                <a:cs typeface="Arial" charset="0"/>
              </a:rPr>
              <a:t>- </a:t>
            </a:r>
            <a:r>
              <a:rPr lang="fr-FR" sz="2800" b="1" u="sng" dirty="0" smtClean="0"/>
              <a:t>Livre IV : Des voies de recours extraordinaires</a:t>
            </a:r>
          </a:p>
          <a:p>
            <a:pPr algn="just"/>
            <a:r>
              <a:rPr lang="fr-FR" sz="2800" b="1" dirty="0" smtClean="0"/>
              <a:t>Les articles 568 et 611 traitent du pourvoi en cassation en matière pénale et les articles 612 621 de la procédure de révision.</a:t>
            </a:r>
          </a:p>
          <a:p>
            <a:pPr algn="just"/>
            <a:r>
              <a:rPr lang="fr-FR" sz="2800" b="1" dirty="0" smtClean="0"/>
              <a:t>En ce qui concerne le recours en cassation, le nouveau Code précise et complète les dispositions trop succinctes que les articles 39 à 42 du dahir du 2 </a:t>
            </a:r>
            <a:r>
              <a:rPr lang="fr-FR" sz="2800" b="1" dirty="0" err="1" smtClean="0"/>
              <a:t>rebia</a:t>
            </a:r>
            <a:r>
              <a:rPr lang="fr-FR" sz="2800" b="1" dirty="0" smtClean="0"/>
              <a:t> I 1377 consacraient aux pourvois exercés en matière pénale.</a:t>
            </a:r>
          </a:p>
          <a:p>
            <a:pPr algn="just"/>
            <a:r>
              <a:rPr lang="fr-FR" sz="2800" b="1" u="sng" dirty="0" smtClean="0"/>
              <a:t>Livre V : De quelques procédures particulières</a:t>
            </a:r>
          </a:p>
          <a:p>
            <a:pPr algn="just"/>
            <a:r>
              <a:rPr lang="fr-FR" sz="2800" b="1" dirty="0" smtClean="0"/>
              <a:t>Les articles 622 à 634 du Code réglementent les procédures du faux en écriture, de reconstitution des actes et des décisions judiciaires détruits ou disparus et de reconnaissance d'identité.</a:t>
            </a: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endParaRPr lang="fr-FR" sz="16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9694962"/>
          </a:xfrm>
          <a:prstGeom prst="rect">
            <a:avLst/>
          </a:prstGeom>
          <a:noFill/>
          <a:ln w="9525">
            <a:noFill/>
            <a:miter lim="800000"/>
            <a:headEnd/>
            <a:tailEnd/>
          </a:ln>
        </p:spPr>
        <p:txBody>
          <a:bodyPr anchor="ctr">
            <a:spAutoFit/>
          </a:bodyPr>
          <a:lstStyle/>
          <a:p>
            <a:pPr>
              <a:defRPr/>
            </a:pPr>
            <a:r>
              <a:rPr lang="fr-FR" sz="2800" b="1" dirty="0" smtClean="0">
                <a:effectLst>
                  <a:outerShdw blurRad="50800" dist="38100" algn="tr" rotWithShape="0">
                    <a:prstClr val="black">
                      <a:alpha val="40000"/>
                    </a:prstClr>
                  </a:outerShdw>
                </a:effectLst>
                <a:cs typeface="Arial" charset="0"/>
              </a:rPr>
              <a:t>Les nouveautés du code de procédure pénale </a:t>
            </a:r>
          </a:p>
          <a:p>
            <a:pPr>
              <a:defRPr/>
            </a:pPr>
            <a:r>
              <a:rPr lang="fr-FR" sz="2400" dirty="0" smtClean="0">
                <a:effectLst>
                  <a:outerShdw blurRad="50800" dist="38100" algn="tr" rotWithShape="0">
                    <a:prstClr val="black">
                      <a:alpha val="40000"/>
                    </a:prstClr>
                  </a:outerShdw>
                </a:effectLst>
                <a:cs typeface="Arial" charset="0"/>
              </a:rPr>
              <a:t>- </a:t>
            </a:r>
            <a:r>
              <a:rPr lang="fr-FR" sz="2400" dirty="0" smtClean="0"/>
              <a:t>Livre VI : De l'exécution des décisions de justice du casier judiciaire et </a:t>
            </a:r>
            <a:r>
              <a:rPr lang="fr-FR" sz="2400" b="1" u="sng" dirty="0" smtClean="0"/>
              <a:t>de la réhabilitation</a:t>
            </a:r>
          </a:p>
          <a:p>
            <a:pPr algn="just"/>
            <a:r>
              <a:rPr lang="fr-FR" sz="2400" dirty="0" smtClean="0"/>
              <a:t>Les articles 663 à 672 sont consacrés à la libération conditionnelle. Les articles 675 à 687 traitent de la contrainte par corps, et les articles 688 à 693 de la prescription de la peine. L'article 690 précise que lorsqu'une peine d'emprisonnement de plus de cinq années a été prononcée pour délit, la durée de la prescription est égale à celle de la peine. Ainsi disparaîtra l'anomalie qui permettait de prescrire par cinq années une peine d'emprisonnement d'une durée supérieure.</a:t>
            </a:r>
          </a:p>
          <a:p>
            <a:pPr algn="just"/>
            <a:r>
              <a:rPr lang="fr-FR" sz="2400" dirty="0" smtClean="0"/>
              <a:t>Le casier judiciaire fait l'objet des articles 694 à 729 qui instituent au ministère de la justice un fichier des condamnations frappant les sociétés civiles ou commerciales et les personnes physiques qui les dirigent.</a:t>
            </a:r>
          </a:p>
          <a:p>
            <a:pPr algn="just"/>
            <a:r>
              <a:rPr lang="fr-FR" sz="2400" dirty="0" smtClean="0"/>
              <a:t>Enfin les articles 730 à 747 traitent de la réhabilitation de plein droit et de la réhabilitation judiciaire.</a:t>
            </a:r>
          </a:p>
          <a:p>
            <a:pPr>
              <a:defRPr/>
            </a:pPr>
            <a:endParaRPr lang="fr-FR" sz="28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lgn="just">
              <a:defRPr/>
            </a:pPr>
            <a:endParaRPr lang="fr-FR" sz="16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r>
              <a:rPr lang="fr-FR" dirty="0">
                <a:hlinkClick r:id="rId2"/>
              </a:rPr>
              <a:t>Partie </a:t>
            </a:r>
            <a:r>
              <a:rPr lang="fr-FR" dirty="0" smtClean="0">
                <a:hlinkClick r:id="rId2"/>
              </a:rPr>
              <a:t>3</a:t>
            </a:r>
            <a:r>
              <a:rPr lang="fr-FR" dirty="0">
                <a:hlinkClick r:id="rId2"/>
              </a:rPr>
              <a:t> : La phase </a:t>
            </a:r>
            <a:r>
              <a:rPr lang="fr-FR" dirty="0" smtClean="0">
                <a:hlinkClick r:id="rId2"/>
              </a:rPr>
              <a:t>décisoire</a:t>
            </a:r>
            <a:endParaRPr lang="fr-FR" dirty="0" smtClean="0"/>
          </a:p>
          <a:p>
            <a:r>
              <a:rPr lang="fr-FR" dirty="0" smtClean="0">
                <a:hlinkClick r:id="rId2"/>
              </a:rPr>
              <a:t>Chapitre I : L’action publique et l’action civile accessoire</a:t>
            </a:r>
            <a:r>
              <a:rPr lang="fr-FR" dirty="0" smtClean="0"/>
              <a:t>:</a:t>
            </a:r>
          </a:p>
          <a:p>
            <a:pPr>
              <a:buNone/>
            </a:pPr>
            <a:endParaRPr lang="fr-FR" dirty="0" smtClean="0"/>
          </a:p>
          <a:p>
            <a:r>
              <a:rPr lang="fr-FR" dirty="0" smtClean="0"/>
              <a:t>Section I : Action publique</a:t>
            </a:r>
          </a:p>
          <a:p>
            <a:r>
              <a:rPr lang="fr-FR" dirty="0" smtClean="0"/>
              <a:t>Section II : Action civile:</a:t>
            </a:r>
          </a:p>
          <a:p>
            <a:endParaRPr lang="fr-FR" dirty="0" smtClean="0"/>
          </a:p>
          <a:p>
            <a:r>
              <a:rPr lang="fr-FR" dirty="0" smtClean="0">
                <a:hlinkClick r:id="rId2"/>
              </a:rPr>
              <a:t>Chapitre II : les règles régissant les audiences en matière répressive</a:t>
            </a:r>
            <a:endParaRPr lang="fr-FR" dirty="0" smtClean="0"/>
          </a:p>
          <a:p>
            <a:endParaRPr lang="fr-FR" dirty="0" smtClean="0"/>
          </a:p>
          <a:p>
            <a:r>
              <a:rPr lang="fr-FR" dirty="0" smtClean="0">
                <a:hlinkClick r:id="rId2"/>
              </a:rPr>
              <a:t>Chapitre III : les moyens de preuve en matière pénale</a:t>
            </a:r>
            <a:endParaRPr lang="fr-FR" dirty="0" smtClean="0"/>
          </a:p>
          <a:p>
            <a:endParaRPr lang="fr-FR" dirty="0" smtClean="0"/>
          </a:p>
          <a:p>
            <a:r>
              <a:rPr lang="fr-FR" dirty="0" smtClean="0">
                <a:hlinkClick r:id="rId2"/>
              </a:rPr>
              <a:t>Chapitre IV : les décisions répressives</a:t>
            </a:r>
            <a:endParaRPr lang="fr-FR" dirty="0" smtClean="0"/>
          </a:p>
          <a:p>
            <a:endParaRPr lang="fr-FR" dirty="0" smtClean="0"/>
          </a:p>
          <a:p>
            <a:r>
              <a:rPr lang="fr-FR" dirty="0" smtClean="0">
                <a:hlinkClick r:id="rId2"/>
              </a:rPr>
              <a:t>Chapitre V : Les voies de recours</a:t>
            </a:r>
            <a:endParaRPr lang="fr-FR" dirty="0" smtClean="0"/>
          </a:p>
          <a:p>
            <a:r>
              <a:rPr lang="fr-FR" dirty="0" smtClean="0">
                <a:hlinkClick r:id="rId2"/>
              </a:rPr>
              <a:t>Section I : Les voies de recours ordinaires</a:t>
            </a:r>
            <a:endParaRPr lang="fr-FR" dirty="0" smtClean="0"/>
          </a:p>
          <a:p>
            <a:r>
              <a:rPr lang="fr-FR" dirty="0" smtClean="0">
                <a:hlinkClick r:id="rId2"/>
              </a:rPr>
              <a:t>Section II : Les voies de recours extraordinaires</a:t>
            </a:r>
            <a:endParaRPr lang="fr-FR" dirty="0" smtClean="0"/>
          </a:p>
          <a:p>
            <a:pPr>
              <a:buNone/>
            </a:pPr>
            <a:endParaRPr lang="fr-FR" dirty="0"/>
          </a:p>
          <a:p>
            <a:r>
              <a:rPr lang="fr-FR" dirty="0">
                <a:hlinkClick r:id="rId2"/>
              </a:rPr>
              <a:t>Chapitre I : L’organisation des juridictions </a:t>
            </a:r>
            <a:r>
              <a:rPr lang="fr-FR" dirty="0" smtClean="0">
                <a:hlinkClick r:id="rId2"/>
              </a:rPr>
              <a:t>répressives</a:t>
            </a:r>
            <a:endParaRPr lang="fr-FR" dirty="0" smtClean="0"/>
          </a:p>
          <a:p>
            <a:pPr>
              <a:buNone/>
            </a:pPr>
            <a:endParaRPr lang="fr-FR" dirty="0"/>
          </a:p>
          <a:p>
            <a:r>
              <a:rPr lang="fr-FR" dirty="0">
                <a:hlinkClick r:id="rId2"/>
              </a:rPr>
              <a:t>Section I : les juges répressifs</a:t>
            </a:r>
            <a:endParaRPr lang="fr-FR" dirty="0"/>
          </a:p>
          <a:p>
            <a:r>
              <a:rPr lang="fr-FR" dirty="0">
                <a:hlinkClick r:id="rId2"/>
              </a:rPr>
              <a:t>Section II : les juridictions répressives</a:t>
            </a:r>
            <a:endParaRPr lang="fr-FR" dirty="0"/>
          </a:p>
          <a:p>
            <a:r>
              <a:rPr lang="fr-FR" dirty="0">
                <a:hlinkClick r:id="rId2"/>
              </a:rPr>
              <a:t>Section III : La compétence des </a:t>
            </a:r>
            <a:r>
              <a:rPr lang="fr-FR" dirty="0" smtClean="0">
                <a:hlinkClick r:id="rId2"/>
              </a:rPr>
              <a:t>tribunaux</a:t>
            </a:r>
            <a:endParaRPr lang="fr-FR" dirty="0" smtClean="0"/>
          </a:p>
          <a:p>
            <a:pPr>
              <a:buNone/>
            </a:pPr>
            <a:endParaRPr lang="fr-F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0" y="0"/>
            <a:ext cx="9144000" cy="10064294"/>
          </a:xfrm>
          <a:prstGeom prst="rect">
            <a:avLst/>
          </a:prstGeom>
          <a:noFill/>
          <a:ln w="9525">
            <a:noFill/>
            <a:miter lim="800000"/>
            <a:headEnd/>
            <a:tailEnd/>
          </a:ln>
        </p:spPr>
        <p:txBody>
          <a:bodyPr anchor="ctr">
            <a:spAutoFit/>
          </a:bodyPr>
          <a:lstStyle/>
          <a:p>
            <a:pPr>
              <a:defRPr/>
            </a:pPr>
            <a:r>
              <a:rPr lang="fr-FR" sz="2400" b="1" dirty="0" smtClean="0">
                <a:effectLst>
                  <a:outerShdw blurRad="50800" dist="38100" algn="tr" rotWithShape="0">
                    <a:prstClr val="black">
                      <a:alpha val="40000"/>
                    </a:prstClr>
                  </a:outerShdw>
                </a:effectLst>
                <a:cs typeface="Arial" charset="0"/>
              </a:rPr>
              <a:t>Les nouveautés du code de procédure pénale :</a:t>
            </a:r>
          </a:p>
          <a:p>
            <a:r>
              <a:rPr lang="fr-FR" sz="2400" b="1" dirty="0" smtClean="0">
                <a:effectLst>
                  <a:outerShdw blurRad="50800" dist="38100" algn="tr" rotWithShape="0">
                    <a:prstClr val="black">
                      <a:alpha val="40000"/>
                    </a:prstClr>
                  </a:outerShdw>
                </a:effectLst>
                <a:cs typeface="Arial" charset="0"/>
              </a:rPr>
              <a:t>- </a:t>
            </a:r>
            <a:r>
              <a:rPr lang="fr-FR" sz="2400" b="1" u="sng" dirty="0" smtClean="0"/>
              <a:t>Livre VII :De la compétence à l'égard de certaines infractions commises hors du royaume et des rapports avec les autorités judiciaires étrangères</a:t>
            </a:r>
          </a:p>
          <a:p>
            <a:r>
              <a:rPr lang="fr-FR" sz="2400" b="1" dirty="0" smtClean="0"/>
              <a:t>Les articles 748 à 756 déterminent la compétence des juridictions répressives du royaume à l'égard des crimes ou des délits commis hors de ses frontières. Les articles 758 à 760 traitent des commissions rogatoires à destination ou en provenance de l'étranger, les articles 762 et 763 de la reconnaissance par les juridictions répressives marocaines de certaines sentences pénales étrangères. Ces deux derniers articles, en prévoyant une possibilité de récidive internationale, amorcent à l'encontre des criminels de droit commun une tentative de coopération judiciaire internationale, corollaire de la coopération de police existant déjà entre les pays qui, comme le Maroc, ont adhéré à l'Interpol.</a:t>
            </a:r>
          </a:p>
          <a:p>
            <a:r>
              <a:rPr lang="fr-FR" sz="2400" b="1" dirty="0" smtClean="0"/>
              <a:t>L'article 761 : relatif à l'extradition se borne à renvoyer au dahir particulier, qui en détermine les conditions de fond et de forme.</a:t>
            </a:r>
          </a:p>
          <a:p>
            <a:endParaRPr lang="fr-FR" sz="2400" b="1" dirty="0" smtClean="0"/>
          </a:p>
          <a:p>
            <a:pPr>
              <a:defRPr/>
            </a:pPr>
            <a:endParaRPr lang="fr-FR" sz="24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b="1" dirty="0" smtClean="0">
              <a:effectLst>
                <a:outerShdw blurRad="50800" dist="38100" algn="tr" rotWithShape="0">
                  <a:prstClr val="black">
                    <a:alpha val="40000"/>
                  </a:prstClr>
                </a:outerShdw>
              </a:effectLst>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dirty="0">
              <a:cs typeface="Arial" charset="0"/>
            </a:endParaRPr>
          </a:p>
          <a:p>
            <a:pPr>
              <a:defRPr/>
            </a:pPr>
            <a:endParaRPr lang="fr-FR" sz="1200" b="1" dirty="0">
              <a:effectLst>
                <a:outerShdw blurRad="50800" dist="38100" algn="tr" rotWithShape="0">
                  <a:prstClr val="black">
                    <a:alpha val="40000"/>
                  </a:prstClr>
                </a:outerShdw>
              </a:effectLst>
              <a:cs typeface="Arial" charset="0"/>
            </a:endParaRPr>
          </a:p>
          <a:p>
            <a:pPr>
              <a:defRPr/>
            </a:pPr>
            <a:endParaRPr lang="fr-FR" sz="1200" dirty="0">
              <a:cs typeface="Arial" charset="0"/>
            </a:endParaRPr>
          </a:p>
          <a:p>
            <a:pPr>
              <a:defRPr/>
            </a:pPr>
            <a:r>
              <a:rPr lang="fr-FR" sz="1200" dirty="0">
                <a:cs typeface="Arial" charset="0"/>
              </a:rPr>
              <a:t>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buNone/>
            </a:pPr>
            <a:r>
              <a:rPr lang="fr-FR" dirty="0" smtClean="0"/>
              <a:t> </a:t>
            </a:r>
            <a:r>
              <a:rPr lang="fr-FR" b="1" u="sng" dirty="0" smtClean="0"/>
              <a:t>Le projet du Code de procédure pénale:</a:t>
            </a:r>
          </a:p>
          <a:p>
            <a:pPr algn="just">
              <a:buNone/>
            </a:pPr>
            <a:r>
              <a:rPr lang="fr-FR" dirty="0" smtClean="0"/>
              <a:t>    Le </a:t>
            </a:r>
            <a:r>
              <a:rPr lang="fr-FR" dirty="0"/>
              <a:t>projet du Code de procédure pénale, composé de 400 articles, est actuellement soumis au Secrétariat général du gouvernement.  </a:t>
            </a:r>
          </a:p>
          <a:p>
            <a:pPr algn="just"/>
            <a:r>
              <a:rPr lang="fr-FR" dirty="0"/>
              <a:t>Reste que le projet en cours de finalisation apporte plusieurs nouveautés. En effet, les nombreuses modifications prévues vont dans le sens notamment du renforcement des garanties pour un procès équitable et un jugement dans un délai raisonnable. Le principe de l’égalité devant la justice, avec des justiciables qui disposent des mêmes droits. Le parquet et les prévenus doivent bénéficier des mêmes droits.</a:t>
            </a:r>
          </a:p>
          <a:p>
            <a:endParaRPr lang="fr-F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just">
              <a:buNone/>
            </a:pPr>
            <a:r>
              <a:rPr lang="fr-FR" b="1" dirty="0"/>
              <a:t>La garde à vue sera mieux </a:t>
            </a:r>
            <a:r>
              <a:rPr lang="fr-FR" b="1" dirty="0" smtClean="0"/>
              <a:t>encadrée:</a:t>
            </a:r>
            <a:r>
              <a:rPr lang="fr-FR" dirty="0"/>
              <a:t/>
            </a:r>
            <a:br>
              <a:rPr lang="fr-FR" dirty="0"/>
            </a:br>
            <a:r>
              <a:rPr lang="fr-FR" dirty="0" smtClean="0"/>
              <a:t>- Actuellement</a:t>
            </a:r>
            <a:r>
              <a:rPr lang="fr-FR" dirty="0"/>
              <a:t>, la garde à vue ordinaire est de 48h, prolongée de 24h. Elle peut donc atteindre 72 h. </a:t>
            </a:r>
            <a:endParaRPr lang="fr-FR" dirty="0" smtClean="0"/>
          </a:p>
          <a:p>
            <a:pPr algn="just">
              <a:buNone/>
            </a:pPr>
            <a:r>
              <a:rPr lang="fr-FR" dirty="0" smtClean="0"/>
              <a:t>    - Pour </a:t>
            </a:r>
            <a:r>
              <a:rPr lang="fr-FR" dirty="0"/>
              <a:t>les actes d’atteinte à la sécurité intérieure et extérieure de l’Etat, elle est de 96 h, renouvelables 1 fois. </a:t>
            </a:r>
            <a:endParaRPr lang="fr-FR" dirty="0" smtClean="0"/>
          </a:p>
          <a:p>
            <a:pPr algn="just">
              <a:buNone/>
            </a:pPr>
            <a:r>
              <a:rPr lang="fr-FR" dirty="0" smtClean="0"/>
              <a:t>    - Dans </a:t>
            </a:r>
            <a:r>
              <a:rPr lang="fr-FR" dirty="0"/>
              <a:t>les affaires de terrorisme, elle est de 96 h, renouvelables 2 fois. Le projet de loi prévoit  une obligation de motiver la décision de prolongation de la durée de la garde à vue. </a:t>
            </a:r>
            <a:endParaRPr lang="fr-FR" dirty="0" smtClean="0"/>
          </a:p>
          <a:p>
            <a:pPr algn="just">
              <a:buNone/>
            </a:pPr>
            <a:r>
              <a:rPr lang="fr-FR" dirty="0" smtClean="0"/>
              <a:t>    - Les </a:t>
            </a:r>
            <a:r>
              <a:rPr lang="fr-FR" dirty="0"/>
              <a:t>registres de la garde à vue, actuellement sur papier, seront informatisés aux niveaux régional et national. L’importance de cette avancée réside dans la facilité de contrôle de ces registres à partir de l’ordinateur de son bureau. Il sera donc impossible de tripoter ou de déchirer une feuille comme pour le registre physique </a:t>
            </a:r>
            <a:r>
              <a:rPr lang="fr-FR" dirty="0" smtClean="0"/>
              <a:t>.</a:t>
            </a:r>
            <a:endParaRPr lang="fr-FR" dirty="0"/>
          </a:p>
          <a:p>
            <a:endParaRPr lang="fr-F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buNone/>
            </a:pPr>
            <a:r>
              <a:rPr lang="fr-FR" b="1" dirty="0">
                <a:solidFill>
                  <a:schemeClr val="accent1"/>
                </a:solidFill>
              </a:rPr>
              <a:t>Les 7 cas pour la garde à </a:t>
            </a:r>
            <a:r>
              <a:rPr lang="fr-FR" b="1" dirty="0" smtClean="0">
                <a:solidFill>
                  <a:schemeClr val="accent1"/>
                </a:solidFill>
              </a:rPr>
              <a:t>vue:</a:t>
            </a:r>
          </a:p>
          <a:p>
            <a:pPr>
              <a:buNone/>
            </a:pPr>
            <a:endParaRPr lang="fr-FR" dirty="0">
              <a:solidFill>
                <a:schemeClr val="accent1"/>
              </a:solidFill>
            </a:endParaRPr>
          </a:p>
          <a:p>
            <a:pPr algn="just"/>
            <a:r>
              <a:rPr lang="fr-FR" dirty="0"/>
              <a:t>La garde à vue sera mieux encadrée, et fixée par la loi, selon des critères précis. 7 cas prévus nécessitant la garde à vue dont la conservation des preuves en évitant que des éléments de la scène de crime soient changés. L’instruction exige la présence de l’interpellé, la peur de sa fuite, la crainte de faire pression sur les témoins et les victimes, sont autant de cas prévus. A ceux-là s’ajoutent la complicité avec les autres auteurs du crime, la protection de l’interpellé lui-même, sa dangerosité. La détention préventive prévoit également les mêmes cas que la garde à vue, indique le directeur des affaires pénales.</a:t>
            </a:r>
          </a:p>
          <a:p>
            <a:endParaRPr lang="fr-F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a:t>Les intérêts de la procédure pénale</a:t>
            </a:r>
          </a:p>
          <a:p>
            <a:r>
              <a:rPr lang="fr-FR" dirty="0"/>
              <a:t> </a:t>
            </a:r>
            <a:r>
              <a:rPr lang="fr-FR" b="1" dirty="0" smtClean="0"/>
              <a:t> </a:t>
            </a:r>
            <a:r>
              <a:rPr lang="fr-FR" b="1" dirty="0"/>
              <a:t>La présence de l’avocat, selon les cas</a:t>
            </a:r>
            <a:r>
              <a:rPr lang="fr-FR" dirty="0"/>
              <a:t/>
            </a:r>
            <a:br>
              <a:rPr lang="fr-FR" dirty="0"/>
            </a:br>
            <a:r>
              <a:rPr lang="fr-FR" dirty="0"/>
              <a:t>Elle existe dans des situations en dehors de la garde à vue. Le nouveau texte distingue deux choses. D’abord, les personnes en garde à vue seront enregistrées. Ensuite, celles qui ne le sont pas, seront assistées par un avocat lors de l’interrogatoire. Par ailleurs, la présence de l’avocat lors de la garde à vue des mineurs et des handicapés est prévue par l’article 316 du code de procédure pénale.</a:t>
            </a:r>
          </a:p>
          <a:p>
            <a:endParaRPr lang="fr-FR" dirty="0"/>
          </a:p>
          <a:p>
            <a:endParaRPr lang="fr-F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b="1" dirty="0"/>
              <a:t>La détention préventive sera allégée</a:t>
            </a:r>
            <a:endParaRPr lang="fr-FR" dirty="0"/>
          </a:p>
          <a:p>
            <a:pPr>
              <a:buNone/>
            </a:pPr>
            <a:endParaRPr lang="fr-FR" dirty="0"/>
          </a:p>
          <a:p>
            <a:pPr algn="just"/>
            <a:r>
              <a:rPr lang="fr-FR" dirty="0" smtClean="0"/>
              <a:t>La </a:t>
            </a:r>
            <a:r>
              <a:rPr lang="fr-FR" dirty="0"/>
              <a:t>première chose à faire est de réduire la durée d’incarcération devant le juge d’instruction. Quand il s’agit d’un délit, le délai de l’instruction ne doit pas dépasser un mois, renouvelable deux mois, soit 3 mois au total. Pour les crimes, le texte en vigueur prévoit 2 mois, renouvelables 5 fois, soit une année. </a:t>
            </a:r>
            <a:endParaRPr lang="fr-FR" dirty="0" smtClean="0"/>
          </a:p>
          <a:p>
            <a:pPr algn="just"/>
            <a:endParaRPr lang="fr-FR" dirty="0"/>
          </a:p>
          <a:p>
            <a:pPr>
              <a:buNone/>
            </a:pPr>
            <a:r>
              <a:rPr lang="fr-FR" dirty="0"/>
              <a:t> </a:t>
            </a:r>
          </a:p>
          <a:p>
            <a:endParaRPr lang="fr-F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buNone/>
            </a:pPr>
            <a:r>
              <a:rPr lang="fr-FR" b="1" dirty="0" smtClean="0"/>
              <a:t>L'entrée </a:t>
            </a:r>
            <a:r>
              <a:rPr lang="fr-FR" b="1" dirty="0"/>
              <a:t>du bracelet électronique</a:t>
            </a:r>
            <a:endParaRPr lang="fr-FR" dirty="0"/>
          </a:p>
          <a:p>
            <a:pPr>
              <a:buNone/>
            </a:pPr>
            <a:endParaRPr lang="fr-FR" dirty="0"/>
          </a:p>
          <a:p>
            <a:r>
              <a:rPr lang="fr-FR" dirty="0"/>
              <a:t>Autre nouveauté, le port du bracelet électronique fait son entrée. Outre ce bracelet, figurent également le pointage au commissariat, la privation du passeport, la fermeture des frontières,… autant de possibilités parmi les 18 accordées au juge d’instruction dans le cadre du contrôle judiciaire. De même, dans la loi en vigueur, le procureur général de la Cour d’appel n’a pas le droit de poursuivre une personne en état de liberté. Il n’a que deux choix: la poursuite en détention ou bien le transfert devant le juge d’instruction. Avec le projet, il disposera de la possibilité de poursuivre une personne sans la priver de liberté. En outre, il prévoit l’obligation de notifier les décisions de tous les cas de placement en détention préventive. L’indemnisation des cas de mise en détention non justifiée sera dans le texte.</a:t>
            </a:r>
          </a:p>
          <a:p>
            <a:pPr>
              <a:buNone/>
            </a:pPr>
            <a:endParaRPr lang="fr-FR" b="1" dirty="0"/>
          </a:p>
          <a:p>
            <a:r>
              <a:rPr lang="fr-FR" dirty="0"/>
              <a:t> </a:t>
            </a:r>
          </a:p>
          <a:p>
            <a:endParaRPr lang="fr-F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r>
              <a:rPr lang="fr-FR" b="1" dirty="0"/>
              <a:t>■ Contrôle des prérogatives de la police </a:t>
            </a:r>
            <a:r>
              <a:rPr lang="fr-FR" b="1" dirty="0" smtClean="0"/>
              <a:t>judiciaire:</a:t>
            </a:r>
          </a:p>
          <a:p>
            <a:pPr>
              <a:buNone/>
            </a:pPr>
            <a:r>
              <a:rPr lang="fr-FR" dirty="0"/>
              <a:t/>
            </a:r>
            <a:br>
              <a:rPr lang="fr-FR" dirty="0"/>
            </a:br>
            <a:r>
              <a:rPr lang="fr-FR" dirty="0"/>
              <a:t>Lors du débat sur la réforme de la justice, une question avait dominé les esprits: cette police doit-elle dépendre du ministère de la Justice ou bien conserver administrativement sa dualité de la DGSN et de la gendarmerie, tout en dépendant des autorités judiciaires. On était arrivé à la conclusion que sur le plan pratique, il était difficile que le ministère de la Justice prenne en charge la totalité de la police judiciaire: l’achat des armes, la tenue, la formation,… Le principe de la dualité est donc resté au niveau de la police judiciaire. Par ailleurs, l’autorité judiciaire procède à la notation des officiers. Ce document est envoyé à la gendarmerie et à la DGSN, mais il n’est pas pris en considération. Le projet de loi compte remédier à cette lacune. Désormais, le nouveau texte prévoit l’obligation de ces deux administrations de prendre en compte les notations du Parquet général. Celles-ci doivent servir dans la promotion, la mutation ou dans l’aspect disciplinaire des éléments de la police judiciaire. Toujours dans le cadre du contrôle judiciaire, selon le code de procédure pénale, les critères de notation seront fixés par voie réglementaire.</a:t>
            </a:r>
          </a:p>
          <a:p>
            <a:r>
              <a:rPr lang="fr-FR" dirty="0"/>
              <a:t> </a:t>
            </a:r>
          </a:p>
          <a:p>
            <a:endParaRPr lang="fr-F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just">
              <a:buNone/>
            </a:pPr>
            <a:r>
              <a:rPr lang="fr-FR" b="1" dirty="0"/>
              <a:t>■ Prévention de la </a:t>
            </a:r>
            <a:r>
              <a:rPr lang="fr-FR" b="1" dirty="0" smtClean="0"/>
              <a:t>torture:</a:t>
            </a:r>
          </a:p>
          <a:p>
            <a:pPr algn="just">
              <a:buNone/>
            </a:pPr>
            <a:r>
              <a:rPr lang="fr-FR" dirty="0"/>
              <a:t/>
            </a:r>
            <a:br>
              <a:rPr lang="fr-FR" dirty="0"/>
            </a:br>
            <a:r>
              <a:rPr lang="fr-FR" dirty="0"/>
              <a:t>La police judiciaire sera dans l’obligation d’effectuer une expertise médicale sur les interpellés en cas de maladie ou de signes de violence. Le dossier médical doit également accompagner le PV au procès. En outre, si une personne réclame une visite médicale, le Parquet est tenu de répondre positivement. S’il rejette la demande, les aveux de l’interpellé ne sont pas valables. En matière de prévention de la torture, les procureurs généraux doivent effectuer des visites des lieux de détention pour le contrôle des geôles quand ils sont informés d’une arrestation arbitraire.</a:t>
            </a:r>
          </a:p>
          <a:p>
            <a:endParaRPr lang="fr-FR" dirty="0"/>
          </a:p>
          <a:p>
            <a:endParaRPr lang="fr-F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r>
              <a:rPr lang="fr-FR" b="1" dirty="0"/>
              <a:t>■ L’avocat aura une copie du </a:t>
            </a:r>
            <a:r>
              <a:rPr lang="fr-FR" b="1" dirty="0" smtClean="0"/>
              <a:t>dossier:</a:t>
            </a:r>
          </a:p>
          <a:p>
            <a:pPr algn="just">
              <a:buNone/>
            </a:pPr>
            <a:endParaRPr lang="fr-FR" b="1" dirty="0"/>
          </a:p>
          <a:p>
            <a:pPr algn="just">
              <a:buNone/>
            </a:pPr>
            <a:r>
              <a:rPr lang="fr-FR" dirty="0"/>
              <a:t/>
            </a:r>
            <a:br>
              <a:rPr lang="fr-FR" dirty="0"/>
            </a:br>
            <a:r>
              <a:rPr lang="fr-FR" dirty="0"/>
              <a:t>Actuellement, l’avocat doit se rendre chez le juge d’instruction pour consulter les pièces du dossier sur place. Dans la nouvelle mouture, l’article 139 sera modifié pour lui donner le droit d’avoir une copie du PV et des documents du dossier. Pour l’interrogatoire, l’avocat sera convoqué par le juge d’instruction 10 jours avant contre 2 jours actuellement. </a:t>
            </a:r>
          </a:p>
          <a:p>
            <a:pPr algn="just">
              <a:buNone/>
            </a:pPr>
            <a:r>
              <a:rPr lang="fr-FR" dirty="0"/>
              <a:t> </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just">
              <a:buNone/>
            </a:pPr>
            <a:r>
              <a:rPr lang="fr-FR" b="1" dirty="0" smtClean="0"/>
              <a:t> - </a:t>
            </a:r>
            <a:r>
              <a:rPr lang="fr-FR" b="1" dirty="0"/>
              <a:t>H</a:t>
            </a:r>
            <a:r>
              <a:rPr lang="fr-FR" b="1" dirty="0" smtClean="0"/>
              <a:t>istoire </a:t>
            </a:r>
            <a:r>
              <a:rPr lang="fr-FR" b="1" dirty="0"/>
              <a:t>de la procédure pénale dans le droit marocain</a:t>
            </a:r>
          </a:p>
          <a:p>
            <a:pPr algn="just">
              <a:buNone/>
            </a:pPr>
            <a:r>
              <a:rPr lang="fr-FR" dirty="0"/>
              <a:t>La procédure pénale a évolué selon deux systèmes </a:t>
            </a:r>
            <a:r>
              <a:rPr lang="fr-FR" dirty="0" smtClean="0"/>
              <a:t>:</a:t>
            </a:r>
          </a:p>
          <a:p>
            <a:pPr algn="just">
              <a:buNone/>
            </a:pPr>
            <a:endParaRPr lang="fr-FR" dirty="0"/>
          </a:p>
          <a:p>
            <a:pPr algn="just">
              <a:buNone/>
            </a:pPr>
            <a:r>
              <a:rPr lang="fr-FR" dirty="0">
                <a:solidFill>
                  <a:schemeClr val="accent1"/>
                </a:solidFill>
              </a:rPr>
              <a:t>a- le système </a:t>
            </a:r>
            <a:r>
              <a:rPr lang="fr-FR" dirty="0" smtClean="0">
                <a:solidFill>
                  <a:schemeClr val="accent1"/>
                </a:solidFill>
              </a:rPr>
              <a:t>accusatoire:</a:t>
            </a:r>
          </a:p>
          <a:p>
            <a:pPr algn="just">
              <a:buNone/>
            </a:pPr>
            <a:endParaRPr lang="fr-FR" dirty="0">
              <a:solidFill>
                <a:schemeClr val="accent1"/>
              </a:solidFill>
            </a:endParaRPr>
          </a:p>
          <a:p>
            <a:pPr algn="just"/>
            <a:r>
              <a:rPr lang="fr-FR" dirty="0"/>
              <a:t>Dans ce système, il y a un accusateur nécessaire pour l’existence du procès, cet accusateur était au début privé comme en matière civil. Le rôle du juge est effacé, c’est l’accusateur qui joue le rôle fondamental de par l’accusation qu’il fait. L</a:t>
            </a:r>
            <a:r>
              <a:rPr lang="fr-FR" dirty="0" smtClean="0"/>
              <a:t>’ accusateur </a:t>
            </a:r>
            <a:r>
              <a:rPr lang="fr-FR" dirty="0"/>
              <a:t>est le défenseur de la victime. Ce système est caractérisé par le fait d’être public, oral et contradictoire. Ce système existait déjà chez les romains, ce système est respectueux des droits individuels.</a:t>
            </a:r>
          </a:p>
          <a:p>
            <a:pPr algn="just"/>
            <a:r>
              <a:rPr lang="fr-FR" dirty="0"/>
              <a:t>Ce système présente des inconvénients : il assure l’impunité au délinquant dans le cas où personne n’exerce l’accusation, l’accusateur est privé et n’est alarmé que par la victime. Pour ces faits il a été abandonné.</a:t>
            </a:r>
          </a:p>
          <a:p>
            <a:pPr>
              <a:buNone/>
            </a:pPr>
            <a:endParaRPr lang="fr-FR" dirty="0"/>
          </a:p>
          <a:p>
            <a:endParaRPr lang="fr-F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just">
              <a:buNone/>
            </a:pPr>
            <a:r>
              <a:rPr lang="fr-FR" b="1" dirty="0" smtClean="0">
                <a:hlinkClick r:id="rId2"/>
              </a:rPr>
              <a:t>Partie  1 : L'enquête</a:t>
            </a:r>
            <a:endParaRPr lang="fr-FR" dirty="0" smtClean="0"/>
          </a:p>
          <a:p>
            <a:pPr algn="just"/>
            <a:r>
              <a:rPr lang="fr-FR" dirty="0" smtClean="0"/>
              <a:t>La procédure au cours de l'enquête ou de l'instruction est secrète.</a:t>
            </a:r>
          </a:p>
          <a:p>
            <a:pPr algn="just"/>
            <a:r>
              <a:rPr lang="fr-FR" dirty="0" smtClean="0"/>
              <a:t>Toute personne qui concourt à cette procédure est tenue au secret professionnel dans les conditions et sous les peines prévues au code pénal.</a:t>
            </a:r>
          </a:p>
          <a:p>
            <a:pPr algn="just"/>
            <a:endParaRPr lang="fr-FR" dirty="0" smtClean="0"/>
          </a:p>
          <a:p>
            <a:pPr algn="just"/>
            <a:r>
              <a:rPr lang="fr-FR" dirty="0" smtClean="0"/>
              <a:t>Rappelons que, l'enquête de police a pour objet de découvrir les infractions, d'en rassembler les preuves et d'en rechercher les auteurs.</a:t>
            </a:r>
          </a:p>
          <a:p>
            <a:pPr algn="just"/>
            <a:r>
              <a:rPr lang="fr-FR" dirty="0" smtClean="0"/>
              <a:t>Durant l'enquête de police, le suspect ne peut être assisté par son conseil Il faudrait distinguer l'enquête préliminaire de l'enquête de flagrance.</a:t>
            </a:r>
          </a:p>
          <a:p>
            <a:pPr algn="just">
              <a:buNone/>
            </a:pPr>
            <a:endParaRPr lang="fr-FR" dirty="0" smtClean="0"/>
          </a:p>
          <a:p>
            <a:pPr>
              <a:buNone/>
            </a:pPr>
            <a:r>
              <a:rPr lang="fr-FR" b="1" dirty="0" smtClean="0"/>
              <a:t> </a:t>
            </a:r>
            <a:endParaRPr lang="fr-FR" dirty="0"/>
          </a:p>
          <a:p>
            <a:endParaRPr lang="fr-F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r>
              <a:rPr lang="fr-FR" b="1" dirty="0" smtClean="0">
                <a:hlinkClick r:id="rId2"/>
              </a:rPr>
              <a:t>Chapitre I : L’enquête préliminaire</a:t>
            </a:r>
            <a:endParaRPr lang="fr-FR" dirty="0" smtClean="0"/>
          </a:p>
          <a:p>
            <a:pPr algn="just"/>
            <a:r>
              <a:rPr lang="fr-FR" dirty="0" smtClean="0"/>
              <a:t>L'enquête préliminaire a pour finalité de réunir les éléments qui permettent au Ministère public d'apprécier l'opportunité des poursuites</a:t>
            </a:r>
            <a:r>
              <a:rPr lang="fr-FR" dirty="0" smtClean="0"/>
              <a:t>.</a:t>
            </a:r>
            <a:endParaRPr lang="fr-FR" dirty="0" smtClean="0"/>
          </a:p>
          <a:p>
            <a:pPr algn="just">
              <a:buNone/>
            </a:pPr>
            <a:r>
              <a:rPr lang="fr-FR" dirty="0" smtClean="0"/>
              <a:t>    Dans </a:t>
            </a:r>
            <a:r>
              <a:rPr lang="fr-FR" dirty="0" smtClean="0"/>
              <a:t>leur mission de recherche de la vérité, les officiers de la police judiciaire peuvent accomplir tout acte utile sous réserve de ne pas porter atteinte à la dignité humaine, à la vie privé ou faire des provocations. (</a:t>
            </a:r>
            <a:r>
              <a:rPr lang="fr-FR" b="1" dirty="0" smtClean="0"/>
              <a:t>Section I</a:t>
            </a:r>
            <a:r>
              <a:rPr lang="fr-FR" dirty="0" smtClean="0"/>
              <a:t>) Dans l'exercice de leurs fonctions, les officiers de la police judiciaire sont tenus de rédiger en arabe des procès-verbaux (</a:t>
            </a:r>
            <a:r>
              <a:rPr lang="fr-FR" b="1" dirty="0" smtClean="0"/>
              <a:t>section</a:t>
            </a:r>
            <a:r>
              <a:rPr lang="fr-FR" dirty="0" smtClean="0"/>
              <a:t> </a:t>
            </a:r>
            <a:r>
              <a:rPr lang="fr-FR" b="1" dirty="0" smtClean="0"/>
              <a:t>II</a:t>
            </a:r>
            <a:r>
              <a:rPr lang="fr-FR" dirty="0" smtClean="0"/>
              <a:t>) qui contiennent tous les actes accomplis et les déclarations reçus (</a:t>
            </a:r>
            <a:r>
              <a:rPr lang="fr-FR" b="1" dirty="0" smtClean="0"/>
              <a:t>section III</a:t>
            </a:r>
            <a:r>
              <a:rPr lang="fr-FR" dirty="0" smtClean="0"/>
              <a:t>). Le procès-verbal doit être signé par l'officier qui l'a établi et par les déclarants.</a:t>
            </a:r>
          </a:p>
          <a:p>
            <a:endParaRPr lang="fr-F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r>
              <a:rPr lang="fr-FR" b="1" dirty="0" smtClean="0">
                <a:hlinkClick r:id="rId2"/>
              </a:rPr>
              <a:t>Section I : la police judiciaire</a:t>
            </a:r>
            <a:endParaRPr lang="fr-FR" dirty="0" smtClean="0"/>
          </a:p>
          <a:p>
            <a:pPr>
              <a:buNone/>
            </a:pPr>
            <a:r>
              <a:rPr lang="fr-FR" dirty="0" smtClean="0"/>
              <a:t>          La </a:t>
            </a:r>
            <a:r>
              <a:rPr lang="fr-FR" dirty="0" smtClean="0"/>
              <a:t>PJ joue un rôle capital dans le cadre de la lutte contre les infractions et la recherche des auteurs.</a:t>
            </a:r>
          </a:p>
          <a:p>
            <a:pPr>
              <a:buNone/>
            </a:pPr>
            <a:r>
              <a:rPr lang="fr-FR" b="1" dirty="0" smtClean="0"/>
              <a:t>     1.  les membre de la police judiciaires;    </a:t>
            </a:r>
            <a:endParaRPr lang="fr-FR" dirty="0" smtClean="0"/>
          </a:p>
          <a:p>
            <a:r>
              <a:rPr lang="fr-FR" dirty="0" smtClean="0"/>
              <a:t>La </a:t>
            </a:r>
            <a:r>
              <a:rPr lang="fr-FR" dirty="0" smtClean="0"/>
              <a:t>PJ est composée d’officiers supérieurs, d’officier, d’agents et fonctionnaires assimilés. </a:t>
            </a:r>
            <a:endParaRPr lang="fr-FR" dirty="0" smtClean="0"/>
          </a:p>
          <a:p>
            <a:r>
              <a:rPr lang="fr-FR" dirty="0" smtClean="0"/>
              <a:t>Les </a:t>
            </a:r>
            <a:r>
              <a:rPr lang="fr-FR" dirty="0" smtClean="0"/>
              <a:t>membres de la PJ appartiennent à divers organes. </a:t>
            </a:r>
            <a:endParaRPr lang="fr-FR" dirty="0" smtClean="0"/>
          </a:p>
          <a:p>
            <a:r>
              <a:rPr lang="fr-FR" dirty="0" smtClean="0"/>
              <a:t>Une </a:t>
            </a:r>
            <a:r>
              <a:rPr lang="fr-FR" dirty="0" smtClean="0"/>
              <a:t>partie d’entre eux sont des magistrats. </a:t>
            </a:r>
            <a:endParaRPr lang="fr-FR" dirty="0" smtClean="0"/>
          </a:p>
          <a:p>
            <a:r>
              <a:rPr lang="fr-FR" dirty="0" smtClean="0"/>
              <a:t>Les </a:t>
            </a:r>
            <a:r>
              <a:rPr lang="fr-FR" dirty="0" smtClean="0"/>
              <a:t>autres dépendent de diverses administrations. </a:t>
            </a:r>
            <a:endParaRPr lang="fr-FR" dirty="0" smtClean="0"/>
          </a:p>
          <a:p>
            <a:endParaRPr lang="fr-FR" dirty="0" smtClean="0"/>
          </a:p>
          <a:p>
            <a:pPr>
              <a:buNone/>
            </a:pPr>
            <a:r>
              <a:rPr lang="fr-FR" dirty="0" smtClean="0"/>
              <a:t>           Cette </a:t>
            </a:r>
            <a:r>
              <a:rPr lang="fr-FR" dirty="0" smtClean="0"/>
              <a:t>diversité permet à la PJ d’être plus efficace dans la constatation des infractions et leur répression.</a:t>
            </a:r>
          </a:p>
          <a:p>
            <a:pPr algn="just"/>
            <a:endParaRPr lang="fr-FR" dirty="0" smtClean="0"/>
          </a:p>
          <a:p>
            <a:pPr>
              <a:buNone/>
            </a:pPr>
            <a:r>
              <a:rPr lang="fr-FR" b="1" dirty="0" smtClean="0"/>
              <a:t> </a:t>
            </a:r>
            <a:endParaRPr lang="fr-FR" dirty="0"/>
          </a:p>
          <a:p>
            <a:endParaRPr lang="fr-F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15148"/>
          </a:xfrm>
        </p:spPr>
        <p:txBody>
          <a:bodyPr>
            <a:normAutofit/>
          </a:bodyPr>
          <a:lstStyle/>
          <a:p>
            <a:pPr>
              <a:buNone/>
            </a:pPr>
            <a:r>
              <a:rPr lang="fr-FR" b="1" dirty="0" smtClean="0"/>
              <a:t> </a:t>
            </a:r>
            <a:r>
              <a:rPr lang="fr-FR" b="1" dirty="0" smtClean="0"/>
              <a:t>2 : La compétence territoriale des membres de la </a:t>
            </a:r>
            <a:r>
              <a:rPr lang="fr-FR" b="1" dirty="0" smtClean="0"/>
              <a:t>PJ,</a:t>
            </a:r>
            <a:endParaRPr lang="fr-FR" dirty="0" smtClean="0"/>
          </a:p>
          <a:p>
            <a:pPr>
              <a:buNone/>
            </a:pPr>
            <a:endParaRPr lang="fr-FR" dirty="0" smtClean="0"/>
          </a:p>
          <a:p>
            <a:pPr>
              <a:buNone/>
            </a:pPr>
            <a:r>
              <a:rPr lang="fr-FR" b="1" dirty="0" smtClean="0"/>
              <a:t>3</a:t>
            </a:r>
            <a:r>
              <a:rPr lang="fr-FR" b="1" dirty="0" smtClean="0"/>
              <a:t> : le contrôle des officiers de police </a:t>
            </a:r>
            <a:r>
              <a:rPr lang="fr-FR" b="1" dirty="0" smtClean="0"/>
              <a:t>judiciaires,</a:t>
            </a:r>
          </a:p>
          <a:p>
            <a:pPr>
              <a:buNone/>
            </a:pPr>
            <a:endParaRPr lang="fr-FR" b="1" dirty="0" smtClean="0"/>
          </a:p>
          <a:p>
            <a:pPr>
              <a:buNone/>
            </a:pPr>
            <a:r>
              <a:rPr lang="fr-FR" b="1" dirty="0" smtClean="0"/>
              <a:t>4</a:t>
            </a:r>
            <a:r>
              <a:rPr lang="fr-FR" b="1" dirty="0" smtClean="0"/>
              <a:t> : Distinction entre la police judiciaire et la police administrative :</a:t>
            </a:r>
            <a:endParaRPr lang="fr-FR" dirty="0" smtClean="0"/>
          </a:p>
          <a:p>
            <a:pPr>
              <a:buNone/>
            </a:pPr>
            <a:endParaRPr lang="fr-FR" dirty="0" smtClean="0"/>
          </a:p>
          <a:p>
            <a:endParaRPr lang="fr-F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b="1" dirty="0" smtClean="0">
                <a:hlinkClick r:id="rId2"/>
              </a:rPr>
              <a:t>Section II : les Procès verbaux établis par la PJ</a:t>
            </a:r>
            <a:endParaRPr lang="fr-FR" dirty="0" smtClean="0"/>
          </a:p>
          <a:p>
            <a:r>
              <a:rPr lang="fr-FR" dirty="0" smtClean="0"/>
              <a:t>Définition:</a:t>
            </a:r>
          </a:p>
          <a:p>
            <a:r>
              <a:rPr lang="fr-FR" b="1" dirty="0" smtClean="0"/>
              <a:t>Les </a:t>
            </a:r>
            <a:r>
              <a:rPr lang="fr-FR" b="1" dirty="0" smtClean="0"/>
              <a:t>conditions de </a:t>
            </a:r>
            <a:r>
              <a:rPr lang="fr-FR" b="1" dirty="0" smtClean="0"/>
              <a:t>validité</a:t>
            </a:r>
          </a:p>
          <a:p>
            <a:r>
              <a:rPr lang="fr-FR" b="1" dirty="0" smtClean="0"/>
              <a:t>La force probante des </a:t>
            </a:r>
            <a:r>
              <a:rPr lang="fr-FR" b="1" dirty="0" smtClean="0"/>
              <a:t>PV</a:t>
            </a:r>
          </a:p>
          <a:p>
            <a:endParaRPr lang="fr-FR" b="1" dirty="0" smtClean="0"/>
          </a:p>
          <a:p>
            <a:r>
              <a:rPr lang="fr-FR" b="1" dirty="0" smtClean="0"/>
              <a:t> </a:t>
            </a:r>
            <a:r>
              <a:rPr lang="fr-FR" b="1" dirty="0" smtClean="0">
                <a:hlinkClick r:id="rId2"/>
              </a:rPr>
              <a:t>Section III :   Les actes de la PJ :</a:t>
            </a:r>
            <a:endParaRPr lang="fr-FR" dirty="0" smtClean="0"/>
          </a:p>
          <a:p>
            <a:r>
              <a:rPr lang="fr-FR" dirty="0" smtClean="0"/>
              <a:t>Les officiers de la police judiciaire peuvent accomplir les actes suivants:</a:t>
            </a:r>
          </a:p>
          <a:p>
            <a:r>
              <a:rPr lang="fr-FR" dirty="0" smtClean="0"/>
              <a:t> </a:t>
            </a:r>
            <a:r>
              <a:rPr lang="fr-FR" b="1" dirty="0" smtClean="0"/>
              <a:t>1</a:t>
            </a:r>
            <a:r>
              <a:rPr lang="fr-FR" b="1" dirty="0" smtClean="0"/>
              <a:t> : Réception des plaintes et dénonciations</a:t>
            </a:r>
            <a:endParaRPr lang="fr-FR" dirty="0" smtClean="0"/>
          </a:p>
          <a:p>
            <a:r>
              <a:rPr lang="fr-FR" dirty="0" smtClean="0"/>
              <a:t> </a:t>
            </a:r>
            <a:r>
              <a:rPr lang="fr-FR" b="1" dirty="0" smtClean="0"/>
              <a:t>2</a:t>
            </a:r>
            <a:r>
              <a:rPr lang="fr-FR" b="1" dirty="0" smtClean="0"/>
              <a:t> : Les actes relatifs aux choses :</a:t>
            </a:r>
            <a:endParaRPr lang="fr-FR" dirty="0" smtClean="0"/>
          </a:p>
          <a:p>
            <a:r>
              <a:rPr lang="fr-FR" b="1" dirty="0" smtClean="0"/>
              <a:t> </a:t>
            </a:r>
            <a:r>
              <a:rPr lang="fr-FR" b="1" dirty="0" smtClean="0"/>
              <a:t>3 </a:t>
            </a:r>
            <a:r>
              <a:rPr lang="fr-FR" b="1" dirty="0" smtClean="0"/>
              <a:t>: Mesures relative aux personnes</a:t>
            </a:r>
            <a:endParaRPr lang="fr-FR" dirty="0" smtClean="0"/>
          </a:p>
          <a:p>
            <a:endParaRPr lang="fr-FR" dirty="0" smtClean="0"/>
          </a:p>
          <a:p>
            <a:endParaRPr lang="fr-F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b="1" dirty="0" smtClean="0">
                <a:hlinkClick r:id="rId2"/>
              </a:rPr>
              <a:t>Chapitre II : L'enquête en cas de flagrance</a:t>
            </a:r>
            <a:endParaRPr lang="fr-FR" dirty="0" smtClean="0"/>
          </a:p>
          <a:p>
            <a:pPr algn="just">
              <a:buNone/>
            </a:pPr>
            <a:r>
              <a:rPr lang="fr-FR" b="1" dirty="0" smtClean="0"/>
              <a:t> </a:t>
            </a:r>
            <a:endParaRPr lang="fr-FR" dirty="0"/>
          </a:p>
          <a:p>
            <a:r>
              <a:rPr lang="fr-FR" b="1" dirty="0" smtClean="0">
                <a:hlinkClick r:id="rId2"/>
              </a:rPr>
              <a:t>Chapitre III: la </a:t>
            </a:r>
            <a:r>
              <a:rPr lang="fr-FR" b="1" dirty="0" smtClean="0">
                <a:hlinkClick r:id="rId2"/>
              </a:rPr>
              <a:t>responsabilité de la </a:t>
            </a:r>
            <a:r>
              <a:rPr lang="fr-FR" b="1" dirty="0" smtClean="0">
                <a:hlinkClick r:id="rId2"/>
              </a:rPr>
              <a:t>PJ</a:t>
            </a:r>
            <a:endParaRPr lang="fr-FR" b="1" dirty="0" smtClean="0"/>
          </a:p>
          <a:p>
            <a:pPr>
              <a:buNone/>
            </a:pPr>
            <a:endParaRPr lang="fr-FR" dirty="0" smtClean="0"/>
          </a:p>
          <a:p>
            <a:r>
              <a:rPr lang="fr-FR" b="1" dirty="0" smtClean="0">
                <a:hlinkClick r:id="rId2"/>
              </a:rPr>
              <a:t>La </a:t>
            </a:r>
            <a:r>
              <a:rPr lang="fr-FR" b="1" dirty="0" smtClean="0">
                <a:hlinkClick r:id="rId2"/>
              </a:rPr>
              <a:t>responsabilité </a:t>
            </a:r>
            <a:r>
              <a:rPr lang="fr-FR" b="1" dirty="0" smtClean="0">
                <a:hlinkClick r:id="rId2"/>
              </a:rPr>
              <a:t>disciplinaire</a:t>
            </a:r>
            <a:endParaRPr lang="fr-FR" b="1" dirty="0" smtClean="0"/>
          </a:p>
          <a:p>
            <a:pPr>
              <a:buNone/>
            </a:pPr>
            <a:endParaRPr lang="fr-FR" dirty="0" smtClean="0"/>
          </a:p>
          <a:p>
            <a:r>
              <a:rPr lang="fr-FR" b="1" dirty="0" smtClean="0">
                <a:hlinkClick r:id="rId2"/>
              </a:rPr>
              <a:t> </a:t>
            </a:r>
            <a:r>
              <a:rPr lang="fr-FR" b="1" dirty="0" smtClean="0">
                <a:hlinkClick r:id="rId2"/>
              </a:rPr>
              <a:t>La responsabilité </a:t>
            </a:r>
            <a:r>
              <a:rPr lang="fr-FR" b="1" dirty="0" smtClean="0">
                <a:hlinkClick r:id="rId2"/>
              </a:rPr>
              <a:t>pénale</a:t>
            </a:r>
            <a:endParaRPr lang="fr-FR" b="1" dirty="0" smtClean="0"/>
          </a:p>
          <a:p>
            <a:pPr>
              <a:buNone/>
            </a:pPr>
            <a:endParaRPr lang="fr-FR" dirty="0" smtClean="0"/>
          </a:p>
          <a:p>
            <a:r>
              <a:rPr lang="fr-FR" b="1" dirty="0" smtClean="0">
                <a:hlinkClick r:id="rId2"/>
              </a:rPr>
              <a:t> </a:t>
            </a:r>
            <a:r>
              <a:rPr lang="fr-FR" b="1" dirty="0" smtClean="0">
                <a:hlinkClick r:id="rId2"/>
              </a:rPr>
              <a:t>La responsabilité civile</a:t>
            </a:r>
            <a:endParaRPr lang="fr-FR" dirty="0" smtClean="0"/>
          </a:p>
          <a:p>
            <a:endParaRPr lang="fr-F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b="1" dirty="0" smtClean="0">
                <a:hlinkClick r:id="rId2"/>
              </a:rPr>
              <a:t>Partie 2 : l’instruction préparatoire</a:t>
            </a:r>
            <a:endParaRPr lang="fr-FR" dirty="0" smtClean="0"/>
          </a:p>
          <a:p>
            <a:r>
              <a:rPr lang="fr-FR" b="1" dirty="0" smtClean="0">
                <a:hlinkClick r:id="rId2"/>
              </a:rPr>
              <a:t>Chapitre I : les juridictions d’instruction</a:t>
            </a:r>
            <a:endParaRPr lang="fr-FR" dirty="0" smtClean="0"/>
          </a:p>
          <a:p>
            <a:r>
              <a:rPr lang="fr-FR" b="1" dirty="0" smtClean="0">
                <a:hlinkClick r:id="rId2"/>
              </a:rPr>
              <a:t>Section I : Juge d’instruction</a:t>
            </a:r>
            <a:endParaRPr lang="fr-FR" dirty="0" smtClean="0"/>
          </a:p>
          <a:p>
            <a:r>
              <a:rPr lang="fr-FR" dirty="0" smtClean="0"/>
              <a:t>L’intervention de juge d’instruction, constitue une garantie supplémentaire à la protection des libertés individuelles. Il prononce d’une manière plus réfléchie sur l’avenir de la poursuite. Il dispose de la qualité d’un officier supérieur de la PJ, qui lui permet de saisir personnellement de l’enquête préliminaire en cas de flagrance ou de charger les OPJ d’accomplir certains actes.</a:t>
            </a:r>
          </a:p>
          <a:p>
            <a:pPr>
              <a:buNone/>
            </a:pPr>
            <a:endParaRPr lang="fr-FR" dirty="0" smtClean="0"/>
          </a:p>
          <a:p>
            <a:pPr>
              <a:buNone/>
            </a:pPr>
            <a:endParaRPr lang="fr-F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buNone/>
            </a:pPr>
            <a:r>
              <a:rPr lang="fr-FR" b="1" dirty="0" smtClean="0">
                <a:hlinkClick r:id="rId2"/>
              </a:rPr>
              <a:t>Section II : Chambre correctionnelle</a:t>
            </a:r>
            <a:endParaRPr lang="fr-FR" dirty="0" smtClean="0"/>
          </a:p>
          <a:p>
            <a:r>
              <a:rPr lang="fr-FR" dirty="0" smtClean="0"/>
              <a:t>Cette chambre connaît des appels formés contre les jugements rendus par les tribunaux de 1</a:t>
            </a:r>
            <a:r>
              <a:rPr lang="fr-FR" baseline="30000" dirty="0" smtClean="0"/>
              <a:t>ère</a:t>
            </a:r>
            <a:r>
              <a:rPr lang="fr-FR" dirty="0" smtClean="0"/>
              <a:t> instance en matière de délits et de contraventions. De même qu’elle connaît des appels formés contre les décisions des juges d’instruction. Elle est principalement chargée de procédée au contrôle des actes d’instruction et des ordonnances judiciaires rendues par le </a:t>
            </a:r>
            <a:r>
              <a:rPr lang="fr-FR" dirty="0" smtClean="0"/>
              <a:t>juge d’instruction</a:t>
            </a:r>
            <a:r>
              <a:rPr lang="fr-FR" dirty="0" smtClean="0"/>
              <a:t>.</a:t>
            </a:r>
          </a:p>
          <a:p>
            <a:pPr>
              <a:buNone/>
            </a:pPr>
            <a:endParaRPr lang="fr-FR" dirty="0" smtClean="0"/>
          </a:p>
          <a:p>
            <a:pPr>
              <a:buNone/>
            </a:pPr>
            <a:r>
              <a:rPr lang="fr-FR" b="1" dirty="0" smtClean="0">
                <a:hlinkClick r:id="rId2"/>
              </a:rPr>
              <a:t>Section III : les juridictions d’instruction d’exception</a:t>
            </a:r>
            <a:endParaRPr lang="fr-FR" dirty="0" smtClean="0"/>
          </a:p>
          <a:p>
            <a:r>
              <a:rPr lang="fr-FR" dirty="0" smtClean="0"/>
              <a:t>Outre les juridictions d’instruction propres aux affaires des mineurs instituées au niveau du tribunal de 1</a:t>
            </a:r>
            <a:r>
              <a:rPr lang="fr-FR" baseline="30000" dirty="0" smtClean="0"/>
              <a:t>ère</a:t>
            </a:r>
            <a:r>
              <a:rPr lang="fr-FR" dirty="0" smtClean="0"/>
              <a:t> instance et de la Cour d’appel, il existe des autorités chargées de l’instruction préparatoire auprès de juridictions spéciales.</a:t>
            </a:r>
          </a:p>
          <a:p>
            <a:pPr>
              <a:buNone/>
            </a:pPr>
            <a:endParaRPr lang="fr-F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b="1" dirty="0" smtClean="0">
                <a:hlinkClick r:id="rId2"/>
              </a:rPr>
              <a:t>Section III : les juridictions d’instruction d’exception</a:t>
            </a:r>
            <a:endParaRPr lang="fr-FR" dirty="0" smtClean="0"/>
          </a:p>
          <a:p>
            <a:r>
              <a:rPr lang="fr-FR" dirty="0" smtClean="0"/>
              <a:t>Outre les juridictions d’instruction propres aux affaires des mineurs instituées au niveau du tribunal de 1</a:t>
            </a:r>
            <a:r>
              <a:rPr lang="fr-FR" baseline="30000" dirty="0" smtClean="0"/>
              <a:t>ère</a:t>
            </a:r>
            <a:r>
              <a:rPr lang="fr-FR" dirty="0" smtClean="0"/>
              <a:t> instance et de la Cour d’appel, il existe des autorités chargées de l’instruction préparatoire auprès de juridictions spéciales</a:t>
            </a:r>
            <a:r>
              <a:rPr lang="fr-FR" dirty="0" smtClean="0"/>
              <a:t>.</a:t>
            </a:r>
            <a:endParaRPr lang="fr-FR" dirty="0" smtClean="0"/>
          </a:p>
          <a:p>
            <a:r>
              <a:rPr lang="fr-FR" b="1" dirty="0" smtClean="0"/>
              <a:t>A.</a:t>
            </a:r>
            <a:r>
              <a:rPr lang="fr-FR" dirty="0" smtClean="0"/>
              <a:t>   </a:t>
            </a:r>
            <a:r>
              <a:rPr lang="fr-FR" b="1" dirty="0" smtClean="0"/>
              <a:t>Les juridictions d’instructions propres aux affaires des mineurs :  </a:t>
            </a:r>
            <a:endParaRPr lang="fr-FR" dirty="0" smtClean="0"/>
          </a:p>
          <a:p>
            <a:r>
              <a:rPr lang="fr-FR" b="1" dirty="0" smtClean="0"/>
              <a:t>B.</a:t>
            </a:r>
            <a:r>
              <a:rPr lang="fr-FR" dirty="0" smtClean="0"/>
              <a:t>   </a:t>
            </a:r>
            <a:r>
              <a:rPr lang="fr-FR" b="1" dirty="0" smtClean="0"/>
              <a:t>La Haute Cour de </a:t>
            </a:r>
            <a:r>
              <a:rPr lang="fr-FR" b="1" dirty="0" smtClean="0"/>
              <a:t>Justice</a:t>
            </a:r>
            <a:endParaRPr lang="fr-FR" dirty="0" smtClean="0"/>
          </a:p>
          <a:p>
            <a:r>
              <a:rPr lang="fr-FR" b="1" dirty="0" smtClean="0"/>
              <a:t>C.</a:t>
            </a:r>
            <a:r>
              <a:rPr lang="fr-FR" dirty="0" smtClean="0"/>
              <a:t>    </a:t>
            </a:r>
            <a:r>
              <a:rPr lang="fr-FR" b="1" dirty="0" smtClean="0"/>
              <a:t>Tribunal des FAR</a:t>
            </a:r>
            <a:endParaRPr lang="fr-FR" dirty="0" smtClean="0"/>
          </a:p>
          <a:p>
            <a:pPr>
              <a:buNone/>
            </a:pPr>
            <a:endParaRPr lang="fr-F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b="1" dirty="0" smtClean="0"/>
              <a:t>Section IV : la compétence du juge d’instruction</a:t>
            </a:r>
            <a:endParaRPr lang="fr-FR" dirty="0" smtClean="0"/>
          </a:p>
          <a:p>
            <a:r>
              <a:rPr lang="fr-FR" dirty="0" smtClean="0"/>
              <a:t>La compétence des juges d’instruction se détermine, de même que celle d’une juridiction de jugement par rapport au territoire et par rapport à la matière.</a:t>
            </a:r>
          </a:p>
          <a:p>
            <a:r>
              <a:rPr lang="fr-FR" b="1" dirty="0" smtClean="0"/>
              <a:t>A.</a:t>
            </a:r>
            <a:r>
              <a:rPr lang="fr-FR" dirty="0" smtClean="0"/>
              <a:t>   </a:t>
            </a:r>
            <a:r>
              <a:rPr lang="fr-FR" b="1" dirty="0" smtClean="0"/>
              <a:t>La compétence territoriale</a:t>
            </a:r>
            <a:endParaRPr lang="fr-FR" dirty="0" smtClean="0"/>
          </a:p>
          <a:p>
            <a:r>
              <a:rPr lang="fr-FR" b="1" dirty="0" smtClean="0"/>
              <a:t>B.</a:t>
            </a:r>
            <a:r>
              <a:rPr lang="fr-FR" dirty="0" smtClean="0"/>
              <a:t>   </a:t>
            </a:r>
            <a:r>
              <a:rPr lang="fr-FR" b="1" dirty="0" smtClean="0"/>
              <a:t>La compétence matérielle</a:t>
            </a:r>
            <a:endParaRPr lang="fr-FR" dirty="0" smtClean="0"/>
          </a:p>
          <a:p>
            <a:r>
              <a:rPr lang="fr-FR" b="1" dirty="0" smtClean="0"/>
              <a:t>C</a:t>
            </a:r>
            <a:r>
              <a:rPr lang="fr-FR" b="1" dirty="0" smtClean="0"/>
              <a:t>.</a:t>
            </a:r>
            <a:r>
              <a:rPr lang="fr-FR" dirty="0" smtClean="0"/>
              <a:t>    </a:t>
            </a:r>
            <a:r>
              <a:rPr lang="fr-FR" b="1" dirty="0" smtClean="0"/>
              <a:t>La compétence in rem et la compétence in </a:t>
            </a:r>
            <a:r>
              <a:rPr lang="fr-FR" b="1" dirty="0" err="1" smtClean="0"/>
              <a:t>personam</a:t>
            </a:r>
            <a:endParaRPr lang="fr-FR" dirty="0" smtClean="0"/>
          </a:p>
          <a:p>
            <a:pPr>
              <a:buNone/>
            </a:pPr>
            <a:endParaRPr lang="fr-FR"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just">
              <a:buNone/>
            </a:pPr>
            <a:r>
              <a:rPr lang="fr-FR" dirty="0">
                <a:solidFill>
                  <a:schemeClr val="accent1"/>
                </a:solidFill>
              </a:rPr>
              <a:t>b- le système de la procédure </a:t>
            </a:r>
            <a:r>
              <a:rPr lang="fr-FR" dirty="0" smtClean="0">
                <a:solidFill>
                  <a:schemeClr val="accent1"/>
                </a:solidFill>
              </a:rPr>
              <a:t>inquisitoire:</a:t>
            </a:r>
          </a:p>
          <a:p>
            <a:pPr algn="just">
              <a:buNone/>
            </a:pPr>
            <a:endParaRPr lang="fr-FR" dirty="0">
              <a:solidFill>
                <a:schemeClr val="accent1"/>
              </a:solidFill>
            </a:endParaRPr>
          </a:p>
          <a:p>
            <a:pPr algn="just"/>
            <a:r>
              <a:rPr lang="fr-FR" dirty="0"/>
              <a:t>Aucune législation ne le consacre à 100%, ce système s’est développé déjà au moyen âge, il a prit le contre-pied du premier système est a développé des caractères contradictoires. L’accusation devient ainsi, publique confiée à des fonctionnaires d’Etat qui interviennent au procès en tant que partie.</a:t>
            </a:r>
          </a:p>
          <a:p>
            <a:pPr algn="just"/>
            <a:r>
              <a:rPr lang="fr-FR" dirty="0"/>
              <a:t>La procédure applicable est secrète, écrite et non contradictoire en plus d’un renforcement de la protection de la société, mais a conduit à des entorses quant aux libertés individuelles par le recours à la torture pour extorquer les aveux, d’où le déclin et l’abandon avec la révolution de 1789, un retour au premier system mais aménagé, d’où la naissance d’un troisième système.</a:t>
            </a:r>
          </a:p>
          <a:p>
            <a:r>
              <a:rPr lang="fr-FR" dirty="0"/>
              <a:t> </a:t>
            </a:r>
          </a:p>
          <a:p>
            <a:endParaRPr lang="fr-F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b="1" dirty="0" smtClean="0">
                <a:hlinkClick r:id="rId2"/>
              </a:rPr>
              <a:t>Chapitre II : l’ouverture de l’instruction et son domaine</a:t>
            </a:r>
            <a:r>
              <a:rPr lang="fr-FR" dirty="0" smtClean="0"/>
              <a:t> :</a:t>
            </a:r>
          </a:p>
          <a:p>
            <a:r>
              <a:rPr lang="fr-FR" dirty="0" smtClean="0"/>
              <a:t> </a:t>
            </a:r>
          </a:p>
          <a:p>
            <a:r>
              <a:rPr lang="fr-FR" dirty="0" smtClean="0"/>
              <a:t>L’instruction préparatoire est une phase qui se situe entre l’instruction préliminaire et la phase du jugement. La saisine du juge d’instruction n’est pas automatique. Elle ne peut être effectuée que quand l’instruction est obligatoire. Le juge d’instruction peut aussi être saisi si l’instruction préparatoire avait un caractère facultatif.</a:t>
            </a:r>
          </a:p>
          <a:p>
            <a:pPr>
              <a:buNone/>
            </a:pPr>
            <a:r>
              <a:rPr lang="fr-FR" b="1" dirty="0" smtClean="0">
                <a:hlinkClick r:id="rId2"/>
              </a:rPr>
              <a:t>Section I : l’ouverture de l’instruction préparatoire</a:t>
            </a:r>
            <a:endParaRPr lang="fr-FR" dirty="0" smtClean="0"/>
          </a:p>
          <a:p>
            <a:pPr>
              <a:buNone/>
            </a:pPr>
            <a:r>
              <a:rPr lang="fr-FR" b="1" dirty="0" smtClean="0">
                <a:hlinkClick r:id="rId2"/>
              </a:rPr>
              <a:t>Section II : le domaine de l’instruction</a:t>
            </a:r>
            <a:endParaRPr lang="fr-FR" dirty="0" smtClean="0"/>
          </a:p>
          <a:p>
            <a:pPr>
              <a:buNone/>
            </a:pPr>
            <a:endParaRPr lang="fr-FR" dirty="0">
              <a:solidFill>
                <a:srgbClr val="FF0000"/>
              </a:solidFill>
            </a:endParaRPr>
          </a:p>
          <a:p>
            <a:endParaRPr lang="fr-F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r>
              <a:rPr lang="fr-FR" b="1" dirty="0" smtClean="0">
                <a:hlinkClick r:id="rId2"/>
              </a:rPr>
              <a:t>Chapitre III : Le déroulement de l'instruction : </a:t>
            </a:r>
            <a:r>
              <a:rPr lang="fr-FR" b="1" i="1" dirty="0" smtClean="0">
                <a:hlinkClick r:id="rId2"/>
              </a:rPr>
              <a:t>(les actes accomplies par le juge d’instruction)</a:t>
            </a:r>
            <a:endParaRPr lang="fr-FR" dirty="0" smtClean="0"/>
          </a:p>
          <a:p>
            <a:r>
              <a:rPr lang="fr-FR" b="1" i="1" dirty="0" smtClean="0"/>
              <a:t>A/ Enquête psychologique et mesures médicales:</a:t>
            </a:r>
            <a:endParaRPr lang="fr-FR" dirty="0" smtClean="0"/>
          </a:p>
          <a:p>
            <a:r>
              <a:rPr lang="fr-FR" b="1" i="1" dirty="0" smtClean="0"/>
              <a:t>L'article 87 du</a:t>
            </a:r>
            <a:r>
              <a:rPr lang="fr-FR" i="1" dirty="0" smtClean="0"/>
              <a:t> CPP, précise que le juge d'instruction doit procéder obligatoirement en matière de crime et facultativement en matière de délit à des enquêtes sur la personnalité du délinquant, son milieu familial et social.</a:t>
            </a:r>
            <a:endParaRPr lang="fr-FR" dirty="0" smtClean="0"/>
          </a:p>
          <a:p>
            <a:r>
              <a:rPr lang="fr-FR" i="1" dirty="0" smtClean="0"/>
              <a:t>En outre, le juge d'instruction peut ordonner toute mesure qui serait de nature à resocialiser le délinquant n'ayant pas encore atteint 20ans et qui a commis une infraction punie d'une peine d'emprisonnement allant jusqu'à cinq ans.</a:t>
            </a:r>
            <a:endParaRPr lang="fr-FR" dirty="0" smtClean="0"/>
          </a:p>
          <a:p>
            <a:r>
              <a:rPr lang="fr-FR" i="1" dirty="0" smtClean="0"/>
              <a:t>Le juge d'instruction peut à tout moment prendre les mesures adéquates et ordonner des examens médiaux ou psychologiques</a:t>
            </a:r>
            <a:endParaRPr lang="fr-FR" dirty="0" smtClean="0"/>
          </a:p>
          <a:p>
            <a:pPr>
              <a:buNone/>
            </a:pPr>
            <a:endParaRPr lang="fr-FR" dirty="0"/>
          </a:p>
          <a:p>
            <a:endParaRPr lang="fr-F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buNone/>
            </a:pPr>
            <a:r>
              <a:rPr lang="fr-FR" b="1" dirty="0" smtClean="0"/>
              <a:t>B/ Interrogatoire :   </a:t>
            </a:r>
            <a:endParaRPr lang="fr-FR" dirty="0" smtClean="0"/>
          </a:p>
          <a:p>
            <a:r>
              <a:rPr lang="fr-FR" dirty="0" smtClean="0"/>
              <a:t>Il constitue l'acte le plus fréquent par le juge d'instruction. Il existe plusieurs types d'interrogatoire, on citera:</a:t>
            </a:r>
          </a:p>
          <a:p>
            <a:pPr>
              <a:buNone/>
            </a:pPr>
            <a:r>
              <a:rPr lang="fr-FR" b="1" dirty="0" smtClean="0"/>
              <a:t>1-Interrogatoire de première comparution:</a:t>
            </a:r>
            <a:endParaRPr lang="fr-FR" dirty="0" smtClean="0"/>
          </a:p>
          <a:p>
            <a:pPr>
              <a:buNone/>
            </a:pPr>
            <a:r>
              <a:rPr lang="fr-FR" b="1" dirty="0" smtClean="0"/>
              <a:t> </a:t>
            </a:r>
            <a:r>
              <a:rPr lang="fr-FR" b="1" dirty="0" smtClean="0"/>
              <a:t>2-Interrogatoire de fond:</a:t>
            </a:r>
            <a:endParaRPr lang="fr-FR" dirty="0" smtClean="0"/>
          </a:p>
          <a:p>
            <a:pPr>
              <a:buNone/>
            </a:pPr>
            <a:r>
              <a:rPr lang="fr-FR" b="1" dirty="0" smtClean="0"/>
              <a:t>C/ L’audition des témoins ; </a:t>
            </a:r>
            <a:r>
              <a:rPr lang="fr-FR" b="1" i="1" dirty="0" smtClean="0"/>
              <a:t>Recevoir des témoignages</a:t>
            </a:r>
            <a:endParaRPr lang="fr-FR" dirty="0" smtClean="0"/>
          </a:p>
          <a:p>
            <a:pPr>
              <a:buNone/>
            </a:pPr>
            <a:r>
              <a:rPr lang="fr-FR" b="1" dirty="0" smtClean="0"/>
              <a:t>D</a:t>
            </a:r>
            <a:r>
              <a:rPr lang="fr-FR" b="1" dirty="0" smtClean="0"/>
              <a:t>/ La  confrontation</a:t>
            </a:r>
            <a:endParaRPr lang="fr-FR" dirty="0" smtClean="0"/>
          </a:p>
          <a:p>
            <a:pPr>
              <a:buNone/>
            </a:pPr>
            <a:r>
              <a:rPr lang="fr-FR" b="1" dirty="0" smtClean="0"/>
              <a:t>E/ Enquête de personnalité</a:t>
            </a:r>
            <a:endParaRPr lang="fr-FR" dirty="0" smtClean="0"/>
          </a:p>
          <a:p>
            <a:pPr>
              <a:buNone/>
            </a:pPr>
            <a:r>
              <a:rPr lang="fr-FR" dirty="0" smtClean="0"/>
              <a:t> </a:t>
            </a:r>
          </a:p>
          <a:p>
            <a:pPr>
              <a:buNone/>
            </a:pPr>
            <a:r>
              <a:rPr lang="fr-FR" b="1" dirty="0" smtClean="0"/>
              <a:t>F/ Perquisition et Saisies ; </a:t>
            </a:r>
            <a:r>
              <a:rPr lang="fr-FR" b="1" i="1" dirty="0" smtClean="0"/>
              <a:t>Transport sur les lieux</a:t>
            </a:r>
            <a:r>
              <a:rPr lang="fr-FR" b="1" dirty="0" smtClean="0"/>
              <a:t>,</a:t>
            </a:r>
            <a:endParaRPr lang="fr-FR" dirty="0" smtClean="0"/>
          </a:p>
          <a:p>
            <a:pPr>
              <a:buNone/>
            </a:pPr>
            <a:r>
              <a:rPr lang="fr-FR" dirty="0" smtClean="0"/>
              <a:t> </a:t>
            </a:r>
          </a:p>
          <a:p>
            <a:pPr>
              <a:buNone/>
            </a:pPr>
            <a:r>
              <a:rPr lang="fr-FR" b="1" dirty="0" smtClean="0"/>
              <a:t>G/ Les écoutes </a:t>
            </a:r>
            <a:r>
              <a:rPr lang="fr-FR" b="1" dirty="0" smtClean="0"/>
              <a:t>téléphoniques</a:t>
            </a:r>
            <a:endParaRPr lang="fr-FR"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r>
              <a:rPr lang="fr-FR" b="1" dirty="0" smtClean="0">
                <a:solidFill>
                  <a:srgbClr val="FF0000"/>
                </a:solidFill>
              </a:rPr>
              <a:t> - </a:t>
            </a:r>
            <a:r>
              <a:rPr lang="fr-FR" b="1" dirty="0" smtClean="0">
                <a:hlinkClick r:id="rId2"/>
              </a:rPr>
              <a:t>Chapitre IV : les ordonnances du juge d’instruction ou Actes juridictionnels</a:t>
            </a:r>
            <a:endParaRPr lang="fr-FR" dirty="0" smtClean="0"/>
          </a:p>
          <a:p>
            <a:r>
              <a:rPr lang="fr-FR" dirty="0" smtClean="0"/>
              <a:t>Le juge d'instruction prononce des ordonnances et des mandats. Par ailleurs, il peut ordonnée la mise sous contrôle judiciaire et la détention provisoire ou préventive.</a:t>
            </a:r>
          </a:p>
          <a:p>
            <a:r>
              <a:rPr lang="fr-FR" b="1" dirty="0" smtClean="0">
                <a:hlinkClick r:id="rId2"/>
              </a:rPr>
              <a:t>Section I : Les Ordonnances </a:t>
            </a:r>
            <a:r>
              <a:rPr lang="fr-FR" b="1" dirty="0" smtClean="0">
                <a:hlinkClick r:id="rId2"/>
              </a:rPr>
              <a:t>coercitives</a:t>
            </a:r>
            <a:endParaRPr lang="fr-FR" dirty="0" smtClean="0"/>
          </a:p>
          <a:p>
            <a:r>
              <a:rPr lang="fr-FR" b="1" dirty="0" smtClean="0"/>
              <a:t>Les  </a:t>
            </a:r>
            <a:r>
              <a:rPr lang="fr-FR" b="1" dirty="0" smtClean="0"/>
              <a:t>Mandats: </a:t>
            </a:r>
            <a:r>
              <a:rPr lang="fr-FR" dirty="0" smtClean="0"/>
              <a:t>Concernant </a:t>
            </a:r>
            <a:r>
              <a:rPr lang="fr-FR" dirty="0" smtClean="0"/>
              <a:t>les mandats décidés par le juge d'instruction, on relève: </a:t>
            </a:r>
          </a:p>
          <a:p>
            <a:pPr>
              <a:buNone/>
            </a:pPr>
            <a:r>
              <a:rPr lang="fr-FR" b="1" dirty="0" smtClean="0"/>
              <a:t>1-Le</a:t>
            </a:r>
            <a:r>
              <a:rPr lang="fr-FR" b="1" dirty="0" smtClean="0"/>
              <a:t> </a:t>
            </a:r>
            <a:r>
              <a:rPr lang="fr-FR" b="1" u="sng" dirty="0" smtClean="0"/>
              <a:t>mandat de comparution</a:t>
            </a:r>
            <a:r>
              <a:rPr lang="fr-FR" b="1" dirty="0" smtClean="0"/>
              <a:t> :</a:t>
            </a:r>
            <a:endParaRPr lang="fr-FR" dirty="0" smtClean="0"/>
          </a:p>
          <a:p>
            <a:pPr>
              <a:buNone/>
            </a:pPr>
            <a:r>
              <a:rPr lang="fr-FR" b="1" dirty="0" smtClean="0"/>
              <a:t> </a:t>
            </a:r>
            <a:r>
              <a:rPr lang="fr-FR" b="1" u="sng" dirty="0" smtClean="0"/>
              <a:t>2-Le mandat d'amener ;</a:t>
            </a:r>
            <a:endParaRPr lang="fr-FR" dirty="0" smtClean="0"/>
          </a:p>
          <a:p>
            <a:pPr>
              <a:buNone/>
            </a:pPr>
            <a:r>
              <a:rPr lang="fr-FR" b="1" u="sng" dirty="0" smtClean="0"/>
              <a:t>3-Le mandat de dépôt :</a:t>
            </a:r>
            <a:endParaRPr lang="fr-FR" dirty="0" smtClean="0"/>
          </a:p>
          <a:p>
            <a:pPr>
              <a:buNone/>
            </a:pPr>
            <a:r>
              <a:rPr lang="fr-FR" b="1" dirty="0" smtClean="0"/>
              <a:t>4-Le </a:t>
            </a:r>
            <a:r>
              <a:rPr lang="fr-FR" b="1" u="sng" dirty="0" smtClean="0"/>
              <a:t>mandat d'arrêt</a:t>
            </a:r>
            <a:r>
              <a:rPr lang="fr-FR" b="1" dirty="0" smtClean="0"/>
              <a:t> :</a:t>
            </a:r>
            <a:endParaRPr lang="fr-FR" dirty="0" smtClean="0"/>
          </a:p>
          <a:p>
            <a:pPr>
              <a:buNone/>
            </a:pPr>
            <a:endParaRPr lang="fr-FR" dirty="0"/>
          </a:p>
          <a:p>
            <a:endParaRPr lang="fr-F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b="1" dirty="0" smtClean="0">
                <a:hlinkClick r:id="rId2"/>
              </a:rPr>
              <a:t>Section II : La Mise sous contrôle judiciaire</a:t>
            </a:r>
            <a:endParaRPr lang="fr-FR" dirty="0" smtClean="0"/>
          </a:p>
          <a:p>
            <a:r>
              <a:rPr lang="fr-FR" b="1" dirty="0" smtClean="0"/>
              <a:t>La mise sous contrôle </a:t>
            </a:r>
            <a:r>
              <a:rPr lang="fr-FR" b="1" dirty="0" smtClean="0"/>
              <a:t>judiciaire</a:t>
            </a:r>
          </a:p>
          <a:p>
            <a:pPr>
              <a:buNone/>
            </a:pPr>
            <a:endParaRPr lang="fr-FR" b="1" dirty="0" smtClean="0"/>
          </a:p>
          <a:p>
            <a:r>
              <a:rPr lang="fr-FR" b="1" dirty="0" smtClean="0"/>
              <a:t>et </a:t>
            </a:r>
            <a:r>
              <a:rPr lang="fr-FR" b="1" dirty="0" smtClean="0"/>
              <a:t>l</a:t>
            </a:r>
            <a:r>
              <a:rPr lang="fr-FR" dirty="0" smtClean="0"/>
              <a:t>a </a:t>
            </a:r>
            <a:r>
              <a:rPr lang="fr-FR" dirty="0" smtClean="0"/>
              <a:t>détention préventive sont deux mesures exceptionnelles</a:t>
            </a:r>
            <a:r>
              <a:rPr lang="fr-FR" dirty="0" smtClean="0"/>
              <a:t>.</a:t>
            </a:r>
          </a:p>
          <a:p>
            <a:pPr>
              <a:buNone/>
            </a:pPr>
            <a:endParaRPr lang="fr-FR" dirty="0" smtClean="0"/>
          </a:p>
          <a:p>
            <a:r>
              <a:rPr lang="fr-FR" dirty="0" smtClean="0"/>
              <a:t> </a:t>
            </a:r>
            <a:r>
              <a:rPr lang="fr-FR" b="1" dirty="0" smtClean="0"/>
              <a:t>Commission rogatoire </a:t>
            </a:r>
            <a:endParaRPr lang="fr-FR" dirty="0" smtClean="0"/>
          </a:p>
          <a:p>
            <a:pPr>
              <a:buNone/>
            </a:pPr>
            <a:r>
              <a:rPr lang="fr-FR" b="1" dirty="0" smtClean="0"/>
              <a:t> </a:t>
            </a:r>
            <a:endParaRPr lang="fr-FR" dirty="0"/>
          </a:p>
          <a:p>
            <a:endParaRPr lang="fr-F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r>
              <a:rPr lang="fr-FR" sz="3800" b="1" dirty="0" smtClean="0"/>
              <a:t> </a:t>
            </a:r>
            <a:r>
              <a:rPr lang="fr-FR" sz="2400" b="1" dirty="0" smtClean="0">
                <a:hlinkClick r:id="rId2"/>
              </a:rPr>
              <a:t>Section IV : Les ordonnances rendues à la fin de l’instruction</a:t>
            </a:r>
            <a:endParaRPr lang="fr-FR" sz="2400" dirty="0" smtClean="0"/>
          </a:p>
          <a:p>
            <a:pPr>
              <a:buNone/>
            </a:pPr>
            <a:r>
              <a:rPr lang="fr-FR" b="1" dirty="0" smtClean="0"/>
              <a:t>   </a:t>
            </a:r>
            <a:r>
              <a:rPr lang="fr-FR" dirty="0" smtClean="0"/>
              <a:t>Lorsque le juge d’instruction a achevé sa mission, il doit prendre une décision sur les suites à donner à l’affaire. Si le juge estime qu’aucune infraction n’a été commise par la ou les personnes mises en examen il rend "</a:t>
            </a:r>
            <a:r>
              <a:rPr lang="fr-FR" b="1" dirty="0" smtClean="0"/>
              <a:t>une ordonnance de non-lieu"</a:t>
            </a:r>
            <a:r>
              <a:rPr lang="fr-FR" dirty="0" smtClean="0"/>
              <a:t>. L’affaire ne sera alors pas transmise à la juridiction de jugement et sera classée, elle pourra éventuellement reprendre si de nouvelles informations sur les faits parviennent au juge d'instruction.</a:t>
            </a:r>
            <a:br>
              <a:rPr lang="fr-FR" dirty="0" smtClean="0"/>
            </a:br>
            <a:r>
              <a:rPr lang="fr-FR" dirty="0" smtClean="0"/>
              <a:t>Si au contraire le juge estime qu’une ou plusieurs infractions sont constituées, il rend une "</a:t>
            </a:r>
            <a:r>
              <a:rPr lang="fr-FR" b="1" dirty="0" smtClean="0"/>
              <a:t>ordonnance de renvoi</a:t>
            </a:r>
            <a:r>
              <a:rPr lang="fr-FR" dirty="0" smtClean="0"/>
              <a:t>" devant la juridiction de jugement.</a:t>
            </a:r>
            <a:br>
              <a:rPr lang="fr-FR" dirty="0" smtClean="0"/>
            </a:br>
            <a:endParaRPr lang="fr-FR" dirty="0" smtClean="0"/>
          </a:p>
          <a:p>
            <a:pPr>
              <a:buNone/>
            </a:pPr>
            <a:endParaRPr lang="fr-FR" dirty="0"/>
          </a:p>
          <a:p>
            <a:endParaRPr lang="fr-F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b="1" dirty="0" smtClean="0">
                <a:hlinkClick r:id="rId2"/>
              </a:rPr>
              <a:t>Chapitre V : Le Contrôle des actes et des ordonnances du juge d’instruction</a:t>
            </a:r>
            <a:endParaRPr lang="fr-FR" dirty="0" smtClean="0"/>
          </a:p>
          <a:p>
            <a:r>
              <a:rPr lang="fr-FR" dirty="0" smtClean="0"/>
              <a:t>Le contrôle des actes de l’instruction à été confié par le CPP à la chambre correctionnelle. C’est à ce dernier que le législateur a confiée une grande partie des prérogatives confiées dans le passé à la chambre d’accusation.</a:t>
            </a:r>
          </a:p>
          <a:p>
            <a:pPr>
              <a:buNone/>
            </a:pPr>
            <a:r>
              <a:rPr lang="fr-FR" b="1" dirty="0" smtClean="0">
                <a:hlinkClick r:id="rId2"/>
              </a:rPr>
              <a:t>Section I : La chambre correctionnelle</a:t>
            </a:r>
            <a:endParaRPr lang="fr-FR" dirty="0" smtClean="0"/>
          </a:p>
          <a:p>
            <a:pPr>
              <a:buNone/>
            </a:pPr>
            <a:endParaRPr lang="fr-FR" dirty="0"/>
          </a:p>
          <a:p>
            <a:endParaRPr lang="fr-F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b="1" dirty="0" smtClean="0"/>
              <a:t>   </a:t>
            </a:r>
            <a:r>
              <a:rPr lang="fr-FR" b="1" dirty="0" smtClean="0"/>
              <a:t>-</a:t>
            </a:r>
            <a:r>
              <a:rPr lang="fr-FR" b="1" dirty="0" smtClean="0">
                <a:hlinkClick r:id="rId2"/>
              </a:rPr>
              <a:t>Section II : L’appel des ordonnances rendues par le juge d’instruction</a:t>
            </a:r>
            <a:endParaRPr lang="fr-FR" dirty="0" smtClean="0"/>
          </a:p>
          <a:p>
            <a:r>
              <a:rPr lang="fr-FR" dirty="0" smtClean="0"/>
              <a:t>Les ordonnances susceptibles d’appel différent en vertu de la partie qui utilise cette voie de recours. (Ministère public, L’inculpé, La partie civile).</a:t>
            </a:r>
          </a:p>
          <a:p>
            <a:r>
              <a:rPr lang="fr-FR" b="1" dirty="0" smtClean="0"/>
              <a:t>A.</a:t>
            </a:r>
            <a:r>
              <a:rPr lang="fr-FR" dirty="0" smtClean="0"/>
              <a:t>   </a:t>
            </a:r>
            <a:r>
              <a:rPr lang="fr-FR" b="1" dirty="0" smtClean="0"/>
              <a:t>Les prérogatives du ministère public</a:t>
            </a:r>
            <a:endParaRPr lang="fr-FR" dirty="0" smtClean="0"/>
          </a:p>
          <a:p>
            <a:pPr>
              <a:buNone/>
            </a:pPr>
            <a:endParaRPr lang="fr-FR" dirty="0" smtClean="0"/>
          </a:p>
          <a:p>
            <a:r>
              <a:rPr lang="fr-FR" b="1" dirty="0" smtClean="0"/>
              <a:t>B.</a:t>
            </a:r>
            <a:r>
              <a:rPr lang="fr-FR" dirty="0" smtClean="0"/>
              <a:t>   </a:t>
            </a:r>
            <a:r>
              <a:rPr lang="fr-FR" b="1" dirty="0" smtClean="0"/>
              <a:t>Les prérogatives de l’inculpé</a:t>
            </a:r>
            <a:endParaRPr lang="fr-FR" dirty="0" smtClean="0"/>
          </a:p>
          <a:p>
            <a:pPr>
              <a:buNone/>
            </a:pPr>
            <a:endParaRPr lang="fr-FR" dirty="0" smtClean="0"/>
          </a:p>
          <a:p>
            <a:r>
              <a:rPr lang="fr-FR" b="1" dirty="0" smtClean="0"/>
              <a:t>C.</a:t>
            </a:r>
            <a:r>
              <a:rPr lang="fr-FR" dirty="0" smtClean="0"/>
              <a:t>    </a:t>
            </a:r>
            <a:r>
              <a:rPr lang="fr-FR" b="1" dirty="0" smtClean="0"/>
              <a:t>Les prérogatives de la partie civile</a:t>
            </a:r>
            <a:endParaRPr lang="fr-FR" dirty="0" smtClean="0"/>
          </a:p>
          <a:p>
            <a:pPr>
              <a:buNone/>
            </a:pPr>
            <a:r>
              <a:rPr lang="fr-FR" b="1" dirty="0" smtClean="0"/>
              <a:t> </a:t>
            </a:r>
            <a:endParaRPr lang="fr-FR" dirty="0"/>
          </a:p>
          <a:p>
            <a:endParaRPr lang="fr-F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b="1" dirty="0" smtClean="0">
                <a:hlinkClick r:id="rId2"/>
              </a:rPr>
              <a:t>Section </a:t>
            </a:r>
            <a:r>
              <a:rPr lang="fr-FR" b="1" dirty="0" smtClean="0">
                <a:hlinkClick r:id="rId2"/>
              </a:rPr>
              <a:t>III : le contrôle de la régularité des actes d’instruction</a:t>
            </a:r>
            <a:endParaRPr lang="fr-FR" dirty="0" smtClean="0"/>
          </a:p>
          <a:p>
            <a:pPr>
              <a:buNone/>
            </a:pPr>
            <a:r>
              <a:rPr lang="fr-FR" dirty="0" smtClean="0"/>
              <a:t> </a:t>
            </a:r>
          </a:p>
          <a:p>
            <a:r>
              <a:rPr lang="fr-FR" b="1" dirty="0" smtClean="0">
                <a:hlinkClick r:id="rId2"/>
              </a:rPr>
              <a:t>Section VI : le contrôle administratif</a:t>
            </a:r>
            <a:endParaRPr lang="fr-FR" dirty="0" smtClean="0"/>
          </a:p>
          <a:p>
            <a:pPr>
              <a:buNone/>
            </a:pPr>
            <a:r>
              <a:rPr lang="fr-FR" b="1" dirty="0" smtClean="0"/>
              <a:t> </a:t>
            </a:r>
            <a:endParaRPr lang="fr-FR" dirty="0"/>
          </a:p>
          <a:p>
            <a:endParaRPr lang="fr-F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t>   - </a:t>
            </a:r>
            <a:endParaRPr lang="fr-FR"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buNone/>
            </a:pPr>
            <a:r>
              <a:rPr lang="fr-FR" dirty="0">
                <a:solidFill>
                  <a:schemeClr val="accent1"/>
                </a:solidFill>
              </a:rPr>
              <a:t>c- le system mixte « panaché »</a:t>
            </a:r>
          </a:p>
          <a:p>
            <a:pPr algn="just"/>
            <a:endParaRPr lang="fr-FR" dirty="0"/>
          </a:p>
          <a:p>
            <a:pPr algn="just"/>
            <a:r>
              <a:rPr lang="fr-FR" dirty="0"/>
              <a:t>La phase préparatoire policière c’est le système inquisitoire qui prévaut et pour le jugement c’est le système accusatoire. C’est le system mixte qui a été repris par le Maroc dans l’ancien et le nouveau code.</a:t>
            </a:r>
          </a:p>
          <a:p>
            <a:pPr>
              <a:buNone/>
            </a:pPr>
            <a:endParaRPr lang="fr-FR" dirty="0"/>
          </a:p>
          <a:p>
            <a:endParaRPr lang="fr-F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t>   - </a:t>
            </a:r>
            <a:endParaRPr lang="fr-FR" dirty="0"/>
          </a:p>
          <a:p>
            <a:endParaRPr lang="fr-F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t>   - </a:t>
            </a:r>
            <a:endParaRPr lang="fr-FR" dirty="0"/>
          </a:p>
          <a:p>
            <a:endParaRPr lang="fr-F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t>   - </a:t>
            </a:r>
            <a:endParaRPr lang="fr-FR" dirty="0"/>
          </a:p>
          <a:p>
            <a:endParaRPr lang="fr-F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t>   - </a:t>
            </a:r>
            <a:endParaRPr lang="fr-FR" dirty="0"/>
          </a:p>
          <a:p>
            <a:endParaRPr lang="fr-F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t>   - </a:t>
            </a:r>
            <a:endParaRPr lang="fr-FR" dirty="0"/>
          </a:p>
          <a:p>
            <a:endParaRPr lang="fr-F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t>   - </a:t>
            </a:r>
            <a:endParaRPr lang="fr-FR" dirty="0"/>
          </a:p>
          <a:p>
            <a:endParaRPr lang="fr-F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t>   - </a:t>
            </a:r>
            <a:endParaRPr lang="fr-FR" dirty="0"/>
          </a:p>
          <a:p>
            <a:endParaRPr lang="fr-F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t>   - </a:t>
            </a:r>
            <a:endParaRPr lang="fr-FR" dirty="0"/>
          </a:p>
          <a:p>
            <a:endParaRPr lang="fr-F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t>   - </a:t>
            </a:r>
            <a:endParaRPr lang="fr-FR" dirty="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buNone/>
            </a:pPr>
            <a:r>
              <a:rPr lang="fr-FR" dirty="0">
                <a:solidFill>
                  <a:schemeClr val="accent1"/>
                </a:solidFill>
              </a:rPr>
              <a:t>3- sources de la procédure pénal</a:t>
            </a:r>
          </a:p>
          <a:p>
            <a:r>
              <a:rPr lang="fr-FR" dirty="0"/>
              <a:t>L’évolution de la procédure a connu plusieurs phases :</a:t>
            </a:r>
          </a:p>
          <a:p>
            <a:pPr>
              <a:buNone/>
            </a:pPr>
            <a:r>
              <a:rPr lang="fr-FR" dirty="0"/>
              <a:t> </a:t>
            </a:r>
          </a:p>
          <a:p>
            <a:pPr>
              <a:buNone/>
            </a:pPr>
            <a:r>
              <a:rPr lang="fr-FR" dirty="0">
                <a:solidFill>
                  <a:schemeClr val="accent1"/>
                </a:solidFill>
              </a:rPr>
              <a:t>a- phase avant </a:t>
            </a:r>
            <a:r>
              <a:rPr lang="fr-FR" dirty="0" smtClean="0">
                <a:solidFill>
                  <a:schemeClr val="accent1"/>
                </a:solidFill>
              </a:rPr>
              <a:t>protectorat:</a:t>
            </a:r>
          </a:p>
          <a:p>
            <a:pPr>
              <a:buNone/>
            </a:pPr>
            <a:endParaRPr lang="fr-FR" dirty="0">
              <a:solidFill>
                <a:schemeClr val="accent1"/>
              </a:solidFill>
            </a:endParaRPr>
          </a:p>
          <a:p>
            <a:pPr algn="just"/>
            <a:r>
              <a:rPr lang="fr-FR" dirty="0"/>
              <a:t>Il y avait un vide juridique et l’absence d’organisation judiciaire, la justice locale était le fait du code « juge délégataire universel », avec le développement d’une justice consulaire destinée aux étrangers et à certains locaux qui obtenaient des protections consulaires « le régime de capitulations ».</a:t>
            </a:r>
          </a:p>
          <a:p>
            <a:pPr>
              <a:buNone/>
            </a:pPr>
            <a:r>
              <a:rPr lang="fr-FR" dirty="0"/>
              <a:t> </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10248</TotalTime>
  <Words>4263</Words>
  <Application>Microsoft Office PowerPoint</Application>
  <PresentationFormat>Affichage à l'écran (4:3)</PresentationFormat>
  <Paragraphs>762</Paragraphs>
  <Slides>88</Slides>
  <Notes>0</Notes>
  <HiddenSlides>0</HiddenSlides>
  <MMClips>0</MMClips>
  <ScaleCrop>false</ScaleCrop>
  <HeadingPairs>
    <vt:vector size="4" baseType="variant">
      <vt:variant>
        <vt:lpstr>Thème</vt:lpstr>
      </vt:variant>
      <vt:variant>
        <vt:i4>1</vt:i4>
      </vt:variant>
      <vt:variant>
        <vt:lpstr>Titres des diapositives</vt:lpstr>
      </vt:variant>
      <vt:variant>
        <vt:i4>88</vt:i4>
      </vt:variant>
    </vt:vector>
  </HeadingPairs>
  <TitlesOfParts>
    <vt:vector size="89" baseType="lpstr">
      <vt:lpstr>Thème Office</vt:lpstr>
      <vt:lpstr>La procédure pénale Marocaine</vt:lpstr>
      <vt:lpstr>sommaire</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Diapositive 69</vt:lpstr>
      <vt:lpstr>Diapositive 70</vt:lpstr>
      <vt:lpstr>Diapositive 71</vt:lpstr>
      <vt:lpstr>Diapositive 72</vt:lpstr>
      <vt:lpstr>Diapositive 73</vt:lpstr>
      <vt:lpstr>Diapositive 74</vt:lpstr>
      <vt:lpstr>Diapositive 75</vt:lpstr>
      <vt:lpstr>Diapositive 76</vt:lpstr>
      <vt:lpstr>Diapositive 77</vt:lpstr>
      <vt:lpstr>Diapositive 78</vt:lpstr>
      <vt:lpstr>Diapositive 79</vt:lpstr>
      <vt:lpstr>Diapositive 80</vt:lpstr>
      <vt:lpstr>Diapositive 81</vt:lpstr>
      <vt:lpstr>Diapositive 82</vt:lpstr>
      <vt:lpstr>Diapositive 83</vt:lpstr>
      <vt:lpstr>Diapositive 84</vt:lpstr>
      <vt:lpstr>Diapositive 85</vt:lpstr>
      <vt:lpstr>Diapositive 86</vt:lpstr>
      <vt:lpstr>Diapositive 87</vt:lpstr>
      <vt:lpstr>Diapositive 88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HP</cp:lastModifiedBy>
  <cp:revision>81</cp:revision>
  <dcterms:created xsi:type="dcterms:W3CDTF">2020-01-25T20:54:55Z</dcterms:created>
  <dcterms:modified xsi:type="dcterms:W3CDTF">2020-03-25T10:00:23Z</dcterms:modified>
</cp:coreProperties>
</file>